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4"/>
  </p:notesMasterIdLst>
  <p:sldIdLst>
    <p:sldId id="732" r:id="rId5"/>
    <p:sldId id="878" r:id="rId6"/>
    <p:sldId id="257" r:id="rId7"/>
    <p:sldId id="879" r:id="rId8"/>
    <p:sldId id="259" r:id="rId9"/>
    <p:sldId id="914" r:id="rId10"/>
    <p:sldId id="261" r:id="rId11"/>
    <p:sldId id="384" r:id="rId12"/>
    <p:sldId id="262" r:id="rId13"/>
    <p:sldId id="263" r:id="rId14"/>
    <p:sldId id="538" r:id="rId15"/>
    <p:sldId id="539" r:id="rId16"/>
    <p:sldId id="352" r:id="rId17"/>
    <p:sldId id="828" r:id="rId18"/>
    <p:sldId id="264" r:id="rId19"/>
    <p:sldId id="541" r:id="rId20"/>
    <p:sldId id="542" r:id="rId21"/>
    <p:sldId id="290" r:id="rId22"/>
    <p:sldId id="291" r:id="rId23"/>
    <p:sldId id="890" r:id="rId24"/>
    <p:sldId id="891" r:id="rId25"/>
    <p:sldId id="892" r:id="rId26"/>
    <p:sldId id="880" r:id="rId27"/>
    <p:sldId id="759" r:id="rId28"/>
    <p:sldId id="875" r:id="rId29"/>
    <p:sldId id="760" r:id="rId30"/>
    <p:sldId id="915" r:id="rId31"/>
    <p:sldId id="903" r:id="rId32"/>
    <p:sldId id="904" r:id="rId33"/>
    <p:sldId id="905" r:id="rId34"/>
    <p:sldId id="906" r:id="rId35"/>
    <p:sldId id="881" r:id="rId36"/>
    <p:sldId id="273" r:id="rId37"/>
    <p:sldId id="368" r:id="rId38"/>
    <p:sldId id="391" r:id="rId39"/>
    <p:sldId id="379" r:id="rId40"/>
    <p:sldId id="278" r:id="rId41"/>
    <p:sldId id="369" r:id="rId42"/>
    <p:sldId id="882" r:id="rId43"/>
    <p:sldId id="836" r:id="rId44"/>
    <p:sldId id="837" r:id="rId45"/>
    <p:sldId id="353" r:id="rId46"/>
    <p:sldId id="314" r:id="rId47"/>
    <p:sldId id="894" r:id="rId48"/>
    <p:sldId id="893" r:id="rId49"/>
    <p:sldId id="342" r:id="rId50"/>
    <p:sldId id="315" r:id="rId51"/>
    <p:sldId id="324" r:id="rId52"/>
    <p:sldId id="911"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F8C6EC"/>
    <a:srgbClr val="00FDFF"/>
    <a:srgbClr val="76F112"/>
    <a:srgbClr val="35FEFF"/>
    <a:srgbClr val="FF2330"/>
    <a:srgbClr val="BEFFFF"/>
    <a:srgbClr val="B7DEE9"/>
    <a:srgbClr val="FF6F7F"/>
    <a:srgbClr val="FFFF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0"/>
    <p:restoredTop sz="94715"/>
  </p:normalViewPr>
  <p:slideViewPr>
    <p:cSldViewPr snapToGrid="0">
      <p:cViewPr varScale="1">
        <p:scale>
          <a:sx n="81" d="100"/>
          <a:sy n="81" d="100"/>
        </p:scale>
        <p:origin x="10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17D23C-6A98-6B42-BE68-B504090B9E12}" type="doc">
      <dgm:prSet loTypeId="urn:microsoft.com/office/officeart/2005/8/layout/radial3" loCatId="relationship" qsTypeId="urn:microsoft.com/office/officeart/2005/8/quickstyle/simple4" qsCatId="simple" csTypeId="urn:microsoft.com/office/officeart/2005/8/colors/accent1_2" csCatId="accent1" phldr="1"/>
      <dgm:spPr/>
      <dgm:t>
        <a:bodyPr/>
        <a:lstStyle/>
        <a:p>
          <a:endParaRPr lang="en-US"/>
        </a:p>
      </dgm:t>
    </dgm:pt>
    <dgm:pt modelId="{AE5DBFC0-0697-FA4B-9F14-A36FF7224C99}">
      <dgm:prSet phldrT="[Text]" custT="1"/>
      <dgm:spPr>
        <a:solidFill>
          <a:schemeClr val="tx1"/>
        </a:solidFill>
        <a:ln w="38100">
          <a:solidFill>
            <a:srgbClr val="002060"/>
          </a:solidFill>
        </a:ln>
      </dgm:spPr>
      <dgm:t>
        <a:bodyPr/>
        <a:lstStyle/>
        <a:p>
          <a:r>
            <a:rPr lang="en-US" sz="2000" dirty="0">
              <a:solidFill>
                <a:schemeClr val="bg1"/>
              </a:solidFill>
            </a:rPr>
            <a:t>Mental skills</a:t>
          </a:r>
        </a:p>
      </dgm:t>
    </dgm:pt>
    <dgm:pt modelId="{44E15090-89C6-FF46-BC0A-CB4F336945D8}" type="parTrans" cxnId="{3FA502FF-FE79-E84A-92D3-4A45383A4AD9}">
      <dgm:prSet/>
      <dgm:spPr/>
      <dgm:t>
        <a:bodyPr/>
        <a:lstStyle/>
        <a:p>
          <a:endParaRPr lang="en-US"/>
        </a:p>
      </dgm:t>
    </dgm:pt>
    <dgm:pt modelId="{9744BF1F-036C-2246-86CB-8BA1B24486EE}" type="sibTrans" cxnId="{3FA502FF-FE79-E84A-92D3-4A45383A4AD9}">
      <dgm:prSet/>
      <dgm:spPr/>
      <dgm:t>
        <a:bodyPr/>
        <a:lstStyle/>
        <a:p>
          <a:endParaRPr lang="en-US"/>
        </a:p>
      </dgm:t>
    </dgm:pt>
    <dgm:pt modelId="{5D0D8141-D15A-9D4C-838C-000BF5F38057}">
      <dgm:prSet phldrT="[Text]" custT="1"/>
      <dgm:spPr>
        <a:solidFill>
          <a:schemeClr val="accent2"/>
        </a:solidFill>
        <a:ln>
          <a:solidFill>
            <a:schemeClr val="tx1"/>
          </a:solidFill>
        </a:ln>
      </dgm:spPr>
      <dgm:t>
        <a:bodyPr/>
        <a:lstStyle/>
        <a:p>
          <a:r>
            <a:rPr lang="en-US" sz="1400" b="1"/>
            <a:t>Motivation</a:t>
          </a:r>
        </a:p>
      </dgm:t>
    </dgm:pt>
    <dgm:pt modelId="{E73C5BFD-E2D5-5B4C-8090-8C1313D761CB}" type="parTrans" cxnId="{882E087B-C3E7-5845-A26E-2D67D0E04DBA}">
      <dgm:prSet/>
      <dgm:spPr/>
      <dgm:t>
        <a:bodyPr/>
        <a:lstStyle/>
        <a:p>
          <a:endParaRPr lang="en-US"/>
        </a:p>
      </dgm:t>
    </dgm:pt>
    <dgm:pt modelId="{518EB979-B3A1-D74A-ACFA-DA9B9FE56297}" type="sibTrans" cxnId="{882E087B-C3E7-5845-A26E-2D67D0E04DBA}">
      <dgm:prSet/>
      <dgm:spPr/>
      <dgm:t>
        <a:bodyPr/>
        <a:lstStyle/>
        <a:p>
          <a:endParaRPr lang="en-US"/>
        </a:p>
      </dgm:t>
    </dgm:pt>
    <dgm:pt modelId="{19D9EEE3-CC82-214D-A9E6-F9DF232845A4}">
      <dgm:prSet phldrT="[Text]" custT="1"/>
      <dgm:spPr>
        <a:solidFill>
          <a:srgbClr val="8560A6"/>
        </a:solidFill>
        <a:ln>
          <a:solidFill>
            <a:schemeClr val="tx1"/>
          </a:solidFill>
        </a:ln>
      </dgm:spPr>
      <dgm:t>
        <a:bodyPr/>
        <a:lstStyle/>
        <a:p>
          <a:r>
            <a:rPr lang="en-US" sz="1400" b="1" dirty="0"/>
            <a:t>Stress Management</a:t>
          </a:r>
        </a:p>
      </dgm:t>
    </dgm:pt>
    <dgm:pt modelId="{670AD7E9-DC47-8440-B049-3D4072321E7D}" type="parTrans" cxnId="{5D901D1A-5D94-1844-86A6-4EB749CDA7CD}">
      <dgm:prSet/>
      <dgm:spPr/>
      <dgm:t>
        <a:bodyPr/>
        <a:lstStyle/>
        <a:p>
          <a:endParaRPr lang="en-US"/>
        </a:p>
      </dgm:t>
    </dgm:pt>
    <dgm:pt modelId="{30039877-1E00-B842-9E44-81E0C80F88F0}" type="sibTrans" cxnId="{5D901D1A-5D94-1844-86A6-4EB749CDA7CD}">
      <dgm:prSet/>
      <dgm:spPr/>
      <dgm:t>
        <a:bodyPr/>
        <a:lstStyle/>
        <a:p>
          <a:endParaRPr lang="en-US"/>
        </a:p>
      </dgm:t>
    </dgm:pt>
    <dgm:pt modelId="{2E0F3B20-33A6-5649-88AD-BF1BA99943B4}">
      <dgm:prSet phldrT="[Text]" custT="1"/>
      <dgm:spPr>
        <a:solidFill>
          <a:srgbClr val="00B0F0"/>
        </a:solidFill>
        <a:ln>
          <a:solidFill>
            <a:schemeClr val="tx1"/>
          </a:solidFill>
        </a:ln>
      </dgm:spPr>
      <dgm:t>
        <a:bodyPr/>
        <a:lstStyle/>
        <a:p>
          <a:r>
            <a:rPr lang="en-US" sz="1400" b="1" dirty="0"/>
            <a:t>Concentration </a:t>
          </a:r>
        </a:p>
      </dgm:t>
    </dgm:pt>
    <dgm:pt modelId="{FB3CAF71-E9F6-6144-85A0-A68BCFA745E7}" type="parTrans" cxnId="{BD31338C-9DBD-4F41-AED2-83C8F99EAA91}">
      <dgm:prSet/>
      <dgm:spPr/>
      <dgm:t>
        <a:bodyPr/>
        <a:lstStyle/>
        <a:p>
          <a:endParaRPr lang="en-US"/>
        </a:p>
      </dgm:t>
    </dgm:pt>
    <dgm:pt modelId="{C9207AE4-DC32-FC46-87BA-8DCB7204569F}" type="sibTrans" cxnId="{BD31338C-9DBD-4F41-AED2-83C8F99EAA91}">
      <dgm:prSet/>
      <dgm:spPr/>
      <dgm:t>
        <a:bodyPr/>
        <a:lstStyle/>
        <a:p>
          <a:endParaRPr lang="en-US"/>
        </a:p>
      </dgm:t>
    </dgm:pt>
    <dgm:pt modelId="{229DE787-58E5-E847-A843-DE238FE9AD60}">
      <dgm:prSet phldrT="[Text]" custT="1"/>
      <dgm:spPr>
        <a:solidFill>
          <a:srgbClr val="FFFF00"/>
        </a:solidFill>
        <a:ln>
          <a:solidFill>
            <a:schemeClr val="tx1"/>
          </a:solidFill>
        </a:ln>
      </dgm:spPr>
      <dgm:t>
        <a:bodyPr/>
        <a:lstStyle/>
        <a:p>
          <a:r>
            <a:rPr lang="en-US" sz="1400" b="1" dirty="0"/>
            <a:t>Arousal regulation </a:t>
          </a:r>
        </a:p>
      </dgm:t>
    </dgm:pt>
    <dgm:pt modelId="{B1724594-9B7C-964D-9E5A-B19BE9290BE5}" type="parTrans" cxnId="{85ED2246-132B-BB45-86DE-8235A1881F7C}">
      <dgm:prSet/>
      <dgm:spPr/>
      <dgm:t>
        <a:bodyPr/>
        <a:lstStyle/>
        <a:p>
          <a:endParaRPr lang="en-US"/>
        </a:p>
      </dgm:t>
    </dgm:pt>
    <dgm:pt modelId="{B4B5EABC-65F9-AE45-891A-11145B89FAA6}" type="sibTrans" cxnId="{85ED2246-132B-BB45-86DE-8235A1881F7C}">
      <dgm:prSet/>
      <dgm:spPr/>
      <dgm:t>
        <a:bodyPr/>
        <a:lstStyle/>
        <a:p>
          <a:endParaRPr lang="en-US"/>
        </a:p>
      </dgm:t>
    </dgm:pt>
    <dgm:pt modelId="{6F3FA91E-0A92-44DA-9A8C-68DB7CE61A26}">
      <dgm:prSet phldrT="[Text]" custT="1"/>
      <dgm:spPr>
        <a:solidFill>
          <a:srgbClr val="92D050"/>
        </a:solidFill>
        <a:ln>
          <a:solidFill>
            <a:schemeClr val="tx1"/>
          </a:solidFill>
        </a:ln>
      </dgm:spPr>
      <dgm:t>
        <a:bodyPr/>
        <a:lstStyle/>
        <a:p>
          <a:r>
            <a:rPr lang="en-US" sz="1400" b="1" dirty="0"/>
            <a:t>Self- Confidence</a:t>
          </a:r>
        </a:p>
      </dgm:t>
    </dgm:pt>
    <dgm:pt modelId="{84C8867D-15B5-414F-8CDE-CF417E200E1F}" type="parTrans" cxnId="{7D1F466D-3F0F-4956-AC57-20965A4E07BE}">
      <dgm:prSet/>
      <dgm:spPr/>
      <dgm:t>
        <a:bodyPr/>
        <a:lstStyle/>
        <a:p>
          <a:endParaRPr lang="en-AU"/>
        </a:p>
      </dgm:t>
    </dgm:pt>
    <dgm:pt modelId="{81521688-60BC-4770-B9D6-71E57822B30D}" type="sibTrans" cxnId="{7D1F466D-3F0F-4956-AC57-20965A4E07BE}">
      <dgm:prSet/>
      <dgm:spPr/>
      <dgm:t>
        <a:bodyPr/>
        <a:lstStyle/>
        <a:p>
          <a:endParaRPr lang="en-AU"/>
        </a:p>
      </dgm:t>
    </dgm:pt>
    <dgm:pt modelId="{A44B7169-7294-6F48-BAE4-07B67FF774CD}" type="pres">
      <dgm:prSet presAssocID="{4217D23C-6A98-6B42-BE68-B504090B9E12}" presName="composite" presStyleCnt="0">
        <dgm:presLayoutVars>
          <dgm:chMax val="1"/>
          <dgm:dir/>
          <dgm:resizeHandles val="exact"/>
        </dgm:presLayoutVars>
      </dgm:prSet>
      <dgm:spPr/>
    </dgm:pt>
    <dgm:pt modelId="{4905DCD2-AE97-3946-BB53-E56E0769E368}" type="pres">
      <dgm:prSet presAssocID="{4217D23C-6A98-6B42-BE68-B504090B9E12}" presName="radial" presStyleCnt="0">
        <dgm:presLayoutVars>
          <dgm:animLvl val="ctr"/>
        </dgm:presLayoutVars>
      </dgm:prSet>
      <dgm:spPr/>
    </dgm:pt>
    <dgm:pt modelId="{632F1B15-95C8-5E47-8F21-C755AB3F80EE}" type="pres">
      <dgm:prSet presAssocID="{AE5DBFC0-0697-FA4B-9F14-A36FF7224C99}" presName="centerShape" presStyleLbl="vennNode1" presStyleIdx="0" presStyleCnt="6"/>
      <dgm:spPr/>
    </dgm:pt>
    <dgm:pt modelId="{FA295EAE-26AA-4A42-8A70-38B21DD82C5B}" type="pres">
      <dgm:prSet presAssocID="{5D0D8141-D15A-9D4C-838C-000BF5F38057}" presName="node" presStyleLbl="vennNode1" presStyleIdx="1" presStyleCnt="6">
        <dgm:presLayoutVars>
          <dgm:bulletEnabled val="1"/>
        </dgm:presLayoutVars>
      </dgm:prSet>
      <dgm:spPr/>
    </dgm:pt>
    <dgm:pt modelId="{990D348F-75EE-0D4C-AC23-C3F9936ED47F}" type="pres">
      <dgm:prSet presAssocID="{6F3FA91E-0A92-44DA-9A8C-68DB7CE61A26}" presName="node" presStyleLbl="vennNode1" presStyleIdx="2" presStyleCnt="6">
        <dgm:presLayoutVars>
          <dgm:bulletEnabled val="1"/>
        </dgm:presLayoutVars>
      </dgm:prSet>
      <dgm:spPr/>
    </dgm:pt>
    <dgm:pt modelId="{9E3DD107-DC25-A94D-968F-DB5D0928FDC0}" type="pres">
      <dgm:prSet presAssocID="{229DE787-58E5-E847-A843-DE238FE9AD60}" presName="node" presStyleLbl="vennNode1" presStyleIdx="3" presStyleCnt="6" custScaleX="107263">
        <dgm:presLayoutVars>
          <dgm:bulletEnabled val="1"/>
        </dgm:presLayoutVars>
      </dgm:prSet>
      <dgm:spPr/>
    </dgm:pt>
    <dgm:pt modelId="{DF267715-7448-0149-B32A-F16E125FB39B}" type="pres">
      <dgm:prSet presAssocID="{19D9EEE3-CC82-214D-A9E6-F9DF232845A4}" presName="node" presStyleLbl="vennNode1" presStyleIdx="4" presStyleCnt="6" custScaleX="102075">
        <dgm:presLayoutVars>
          <dgm:bulletEnabled val="1"/>
        </dgm:presLayoutVars>
      </dgm:prSet>
      <dgm:spPr/>
    </dgm:pt>
    <dgm:pt modelId="{D395A16D-E108-7247-8C25-8B724AFA4E6F}" type="pres">
      <dgm:prSet presAssocID="{2E0F3B20-33A6-5649-88AD-BF1BA99943B4}" presName="node" presStyleLbl="vennNode1" presStyleIdx="5" presStyleCnt="6" custScaleX="110689">
        <dgm:presLayoutVars>
          <dgm:bulletEnabled val="1"/>
        </dgm:presLayoutVars>
      </dgm:prSet>
      <dgm:spPr/>
    </dgm:pt>
  </dgm:ptLst>
  <dgm:cxnLst>
    <dgm:cxn modelId="{5D901D1A-5D94-1844-86A6-4EB749CDA7CD}" srcId="{AE5DBFC0-0697-FA4B-9F14-A36FF7224C99}" destId="{19D9EEE3-CC82-214D-A9E6-F9DF232845A4}" srcOrd="3" destOrd="0" parTransId="{670AD7E9-DC47-8440-B049-3D4072321E7D}" sibTransId="{30039877-1E00-B842-9E44-81E0C80F88F0}"/>
    <dgm:cxn modelId="{8FBB771B-80D0-214E-8452-83FCD39DBD39}" type="presOf" srcId="{2E0F3B20-33A6-5649-88AD-BF1BA99943B4}" destId="{D395A16D-E108-7247-8C25-8B724AFA4E6F}" srcOrd="0" destOrd="0" presId="urn:microsoft.com/office/officeart/2005/8/layout/radial3"/>
    <dgm:cxn modelId="{AAF0D922-60A9-344E-A5B1-C2017D6AADB0}" type="presOf" srcId="{5D0D8141-D15A-9D4C-838C-000BF5F38057}" destId="{FA295EAE-26AA-4A42-8A70-38B21DD82C5B}" srcOrd="0" destOrd="0" presId="urn:microsoft.com/office/officeart/2005/8/layout/radial3"/>
    <dgm:cxn modelId="{A4F49435-340C-D741-BF38-733FBC76435C}" type="presOf" srcId="{4217D23C-6A98-6B42-BE68-B504090B9E12}" destId="{A44B7169-7294-6F48-BAE4-07B67FF774CD}" srcOrd="0" destOrd="0" presId="urn:microsoft.com/office/officeart/2005/8/layout/radial3"/>
    <dgm:cxn modelId="{E0FB353C-15B5-4BDF-9717-D4D4C9A14036}" type="presOf" srcId="{AE5DBFC0-0697-FA4B-9F14-A36FF7224C99}" destId="{632F1B15-95C8-5E47-8F21-C755AB3F80EE}" srcOrd="0" destOrd="0" presId="urn:microsoft.com/office/officeart/2005/8/layout/radial3"/>
    <dgm:cxn modelId="{85ED2246-132B-BB45-86DE-8235A1881F7C}" srcId="{AE5DBFC0-0697-FA4B-9F14-A36FF7224C99}" destId="{229DE787-58E5-E847-A843-DE238FE9AD60}" srcOrd="2" destOrd="0" parTransId="{B1724594-9B7C-964D-9E5A-B19BE9290BE5}" sibTransId="{B4B5EABC-65F9-AE45-891A-11145B89FAA6}"/>
    <dgm:cxn modelId="{7D1F466D-3F0F-4956-AC57-20965A4E07BE}" srcId="{AE5DBFC0-0697-FA4B-9F14-A36FF7224C99}" destId="{6F3FA91E-0A92-44DA-9A8C-68DB7CE61A26}" srcOrd="1" destOrd="0" parTransId="{84C8867D-15B5-414F-8CDE-CF417E200E1F}" sibTransId="{81521688-60BC-4770-B9D6-71E57822B30D}"/>
    <dgm:cxn modelId="{67D4946E-4F20-314C-8AAE-57DB3363CF12}" type="presOf" srcId="{229DE787-58E5-E847-A843-DE238FE9AD60}" destId="{9E3DD107-DC25-A94D-968F-DB5D0928FDC0}" srcOrd="0" destOrd="0" presId="urn:microsoft.com/office/officeart/2005/8/layout/radial3"/>
    <dgm:cxn modelId="{5B422172-2B84-354C-9988-01FE8BF4FD9C}" type="presOf" srcId="{19D9EEE3-CC82-214D-A9E6-F9DF232845A4}" destId="{DF267715-7448-0149-B32A-F16E125FB39B}" srcOrd="0" destOrd="0" presId="urn:microsoft.com/office/officeart/2005/8/layout/radial3"/>
    <dgm:cxn modelId="{61782E77-79CD-6E40-AFF0-00E42950E27C}" type="presOf" srcId="{6F3FA91E-0A92-44DA-9A8C-68DB7CE61A26}" destId="{990D348F-75EE-0D4C-AC23-C3F9936ED47F}" srcOrd="0" destOrd="0" presId="urn:microsoft.com/office/officeart/2005/8/layout/radial3"/>
    <dgm:cxn modelId="{882E087B-C3E7-5845-A26E-2D67D0E04DBA}" srcId="{AE5DBFC0-0697-FA4B-9F14-A36FF7224C99}" destId="{5D0D8141-D15A-9D4C-838C-000BF5F38057}" srcOrd="0" destOrd="0" parTransId="{E73C5BFD-E2D5-5B4C-8090-8C1313D761CB}" sibTransId="{518EB979-B3A1-D74A-ACFA-DA9B9FE56297}"/>
    <dgm:cxn modelId="{BD31338C-9DBD-4F41-AED2-83C8F99EAA91}" srcId="{AE5DBFC0-0697-FA4B-9F14-A36FF7224C99}" destId="{2E0F3B20-33A6-5649-88AD-BF1BA99943B4}" srcOrd="4" destOrd="0" parTransId="{FB3CAF71-E9F6-6144-85A0-A68BCFA745E7}" sibTransId="{C9207AE4-DC32-FC46-87BA-8DCB7204569F}"/>
    <dgm:cxn modelId="{3FA502FF-FE79-E84A-92D3-4A45383A4AD9}" srcId="{4217D23C-6A98-6B42-BE68-B504090B9E12}" destId="{AE5DBFC0-0697-FA4B-9F14-A36FF7224C99}" srcOrd="0" destOrd="0" parTransId="{44E15090-89C6-FF46-BC0A-CB4F336945D8}" sibTransId="{9744BF1F-036C-2246-86CB-8BA1B24486EE}"/>
    <dgm:cxn modelId="{3764BE77-286C-4379-BC0A-3972E061B814}" type="presParOf" srcId="{A44B7169-7294-6F48-BAE4-07B67FF774CD}" destId="{4905DCD2-AE97-3946-BB53-E56E0769E368}" srcOrd="0" destOrd="0" presId="urn:microsoft.com/office/officeart/2005/8/layout/radial3"/>
    <dgm:cxn modelId="{09C515A8-B607-458C-834C-DBDAE7096799}" type="presParOf" srcId="{4905DCD2-AE97-3946-BB53-E56E0769E368}" destId="{632F1B15-95C8-5E47-8F21-C755AB3F80EE}" srcOrd="0" destOrd="0" presId="urn:microsoft.com/office/officeart/2005/8/layout/radial3"/>
    <dgm:cxn modelId="{11CDEB0A-4CC9-D046-A00C-4C394C95DAEC}" type="presParOf" srcId="{4905DCD2-AE97-3946-BB53-E56E0769E368}" destId="{FA295EAE-26AA-4A42-8A70-38B21DD82C5B}" srcOrd="1" destOrd="0" presId="urn:microsoft.com/office/officeart/2005/8/layout/radial3"/>
    <dgm:cxn modelId="{215CDBBA-7A5C-A848-BB00-16930D2CEC1C}" type="presParOf" srcId="{4905DCD2-AE97-3946-BB53-E56E0769E368}" destId="{990D348F-75EE-0D4C-AC23-C3F9936ED47F}" srcOrd="2" destOrd="0" presId="urn:microsoft.com/office/officeart/2005/8/layout/radial3"/>
    <dgm:cxn modelId="{9A00BF53-91CC-E64C-A602-61546913077C}" type="presParOf" srcId="{4905DCD2-AE97-3946-BB53-E56E0769E368}" destId="{9E3DD107-DC25-A94D-968F-DB5D0928FDC0}" srcOrd="3" destOrd="0" presId="urn:microsoft.com/office/officeart/2005/8/layout/radial3"/>
    <dgm:cxn modelId="{05BC837A-5EAC-DB40-B5C6-C05A1FD544E0}" type="presParOf" srcId="{4905DCD2-AE97-3946-BB53-E56E0769E368}" destId="{DF267715-7448-0149-B32A-F16E125FB39B}" srcOrd="4" destOrd="0" presId="urn:microsoft.com/office/officeart/2005/8/layout/radial3"/>
    <dgm:cxn modelId="{BD5D57C4-7E8A-744E-9BD5-E323EC6EB3FC}" type="presParOf" srcId="{4905DCD2-AE97-3946-BB53-E56E0769E368}" destId="{D395A16D-E108-7247-8C25-8B724AFA4E6F}" srcOrd="5"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17D23C-6A98-6B42-BE68-B504090B9E12}" type="doc">
      <dgm:prSet loTypeId="urn:microsoft.com/office/officeart/2005/8/layout/radial3" loCatId="relationship" qsTypeId="urn:microsoft.com/office/officeart/2005/8/quickstyle/simple4" qsCatId="simple" csTypeId="urn:microsoft.com/office/officeart/2005/8/colors/colorful4" csCatId="colorful" phldr="1"/>
      <dgm:spPr/>
      <dgm:t>
        <a:bodyPr/>
        <a:lstStyle/>
        <a:p>
          <a:endParaRPr lang="en-US"/>
        </a:p>
      </dgm:t>
    </dgm:pt>
    <dgm:pt modelId="{AE5DBFC0-0697-FA4B-9F14-A36FF7224C99}">
      <dgm:prSet phldrT="[Text]" custT="1"/>
      <dgm:spPr>
        <a:solidFill>
          <a:schemeClr val="tx1"/>
        </a:solidFill>
      </dgm:spPr>
      <dgm:t>
        <a:bodyPr/>
        <a:lstStyle/>
        <a:p>
          <a:r>
            <a:rPr lang="en-US" sz="2000" dirty="0">
              <a:solidFill>
                <a:schemeClr val="bg1"/>
              </a:solidFill>
            </a:rPr>
            <a:t>Mental skills strategies</a:t>
          </a:r>
        </a:p>
      </dgm:t>
    </dgm:pt>
    <dgm:pt modelId="{44E15090-89C6-FF46-BC0A-CB4F336945D8}" type="parTrans" cxnId="{3FA502FF-FE79-E84A-92D3-4A45383A4AD9}">
      <dgm:prSet/>
      <dgm:spPr/>
      <dgm:t>
        <a:bodyPr/>
        <a:lstStyle/>
        <a:p>
          <a:endParaRPr lang="en-US">
            <a:solidFill>
              <a:schemeClr val="bg1"/>
            </a:solidFill>
          </a:endParaRPr>
        </a:p>
      </dgm:t>
    </dgm:pt>
    <dgm:pt modelId="{9744BF1F-036C-2246-86CB-8BA1B24486EE}" type="sibTrans" cxnId="{3FA502FF-FE79-E84A-92D3-4A45383A4AD9}">
      <dgm:prSet/>
      <dgm:spPr/>
      <dgm:t>
        <a:bodyPr/>
        <a:lstStyle/>
        <a:p>
          <a:endParaRPr lang="en-US">
            <a:solidFill>
              <a:schemeClr val="bg1"/>
            </a:solidFill>
          </a:endParaRPr>
        </a:p>
      </dgm:t>
    </dgm:pt>
    <dgm:pt modelId="{5D0D8141-D15A-9D4C-838C-000BF5F38057}">
      <dgm:prSet phldrT="[Text]" custT="1"/>
      <dgm:spPr>
        <a:solidFill>
          <a:srgbClr val="7030A0"/>
        </a:solidFill>
      </dgm:spPr>
      <dgm:t>
        <a:bodyPr/>
        <a:lstStyle/>
        <a:p>
          <a:r>
            <a:rPr lang="en-US" sz="1600" b="1" dirty="0">
              <a:solidFill>
                <a:schemeClr val="bg1"/>
              </a:solidFill>
            </a:rPr>
            <a:t>Relaxation</a:t>
          </a:r>
        </a:p>
      </dgm:t>
    </dgm:pt>
    <dgm:pt modelId="{E73C5BFD-E2D5-5B4C-8090-8C1313D761CB}" type="parTrans" cxnId="{882E087B-C3E7-5845-A26E-2D67D0E04DBA}">
      <dgm:prSet/>
      <dgm:spPr/>
      <dgm:t>
        <a:bodyPr/>
        <a:lstStyle/>
        <a:p>
          <a:endParaRPr lang="en-US">
            <a:solidFill>
              <a:schemeClr val="bg1"/>
            </a:solidFill>
          </a:endParaRPr>
        </a:p>
      </dgm:t>
    </dgm:pt>
    <dgm:pt modelId="{518EB979-B3A1-D74A-ACFA-DA9B9FE56297}" type="sibTrans" cxnId="{882E087B-C3E7-5845-A26E-2D67D0E04DBA}">
      <dgm:prSet/>
      <dgm:spPr/>
      <dgm:t>
        <a:bodyPr/>
        <a:lstStyle/>
        <a:p>
          <a:endParaRPr lang="en-US">
            <a:solidFill>
              <a:schemeClr val="bg1"/>
            </a:solidFill>
          </a:endParaRPr>
        </a:p>
      </dgm:t>
    </dgm:pt>
    <dgm:pt modelId="{19D9EEE3-CC82-214D-A9E6-F9DF232845A4}">
      <dgm:prSet phldrT="[Text]" custT="1"/>
      <dgm:spPr>
        <a:solidFill>
          <a:srgbClr val="FFC000"/>
        </a:solidFill>
      </dgm:spPr>
      <dgm:t>
        <a:bodyPr/>
        <a:lstStyle/>
        <a:p>
          <a:r>
            <a:rPr lang="en-US" sz="1600" b="1">
              <a:solidFill>
                <a:schemeClr val="tx1"/>
              </a:solidFill>
            </a:rPr>
            <a:t>Self talk</a:t>
          </a:r>
        </a:p>
      </dgm:t>
    </dgm:pt>
    <dgm:pt modelId="{670AD7E9-DC47-8440-B049-3D4072321E7D}" type="parTrans" cxnId="{5D901D1A-5D94-1844-86A6-4EB749CDA7CD}">
      <dgm:prSet/>
      <dgm:spPr/>
      <dgm:t>
        <a:bodyPr/>
        <a:lstStyle/>
        <a:p>
          <a:endParaRPr lang="en-US">
            <a:solidFill>
              <a:schemeClr val="bg1"/>
            </a:solidFill>
          </a:endParaRPr>
        </a:p>
      </dgm:t>
    </dgm:pt>
    <dgm:pt modelId="{30039877-1E00-B842-9E44-81E0C80F88F0}" type="sibTrans" cxnId="{5D901D1A-5D94-1844-86A6-4EB749CDA7CD}">
      <dgm:prSet/>
      <dgm:spPr/>
      <dgm:t>
        <a:bodyPr/>
        <a:lstStyle/>
        <a:p>
          <a:endParaRPr lang="en-US">
            <a:solidFill>
              <a:schemeClr val="bg1"/>
            </a:solidFill>
          </a:endParaRPr>
        </a:p>
      </dgm:t>
    </dgm:pt>
    <dgm:pt modelId="{6F3FA91E-0A92-44DA-9A8C-68DB7CE61A26}">
      <dgm:prSet phldrT="[Text]" custT="1"/>
      <dgm:spPr>
        <a:solidFill>
          <a:srgbClr val="0070C0"/>
        </a:solidFill>
      </dgm:spPr>
      <dgm:t>
        <a:bodyPr/>
        <a:lstStyle/>
        <a:p>
          <a:r>
            <a:rPr lang="en-US" sz="1600" b="1" dirty="0">
              <a:solidFill>
                <a:schemeClr val="bg1"/>
              </a:solidFill>
            </a:rPr>
            <a:t>Imagery</a:t>
          </a:r>
        </a:p>
      </dgm:t>
    </dgm:pt>
    <dgm:pt modelId="{84C8867D-15B5-414F-8CDE-CF417E200E1F}" type="parTrans" cxnId="{7D1F466D-3F0F-4956-AC57-20965A4E07BE}">
      <dgm:prSet/>
      <dgm:spPr/>
      <dgm:t>
        <a:bodyPr/>
        <a:lstStyle/>
        <a:p>
          <a:endParaRPr lang="en-AU">
            <a:solidFill>
              <a:schemeClr val="bg1"/>
            </a:solidFill>
          </a:endParaRPr>
        </a:p>
      </dgm:t>
    </dgm:pt>
    <dgm:pt modelId="{81521688-60BC-4770-B9D6-71E57822B30D}" type="sibTrans" cxnId="{7D1F466D-3F0F-4956-AC57-20965A4E07BE}">
      <dgm:prSet/>
      <dgm:spPr/>
      <dgm:t>
        <a:bodyPr/>
        <a:lstStyle/>
        <a:p>
          <a:endParaRPr lang="en-AU">
            <a:solidFill>
              <a:schemeClr val="bg1"/>
            </a:solidFill>
          </a:endParaRPr>
        </a:p>
      </dgm:t>
    </dgm:pt>
    <dgm:pt modelId="{A44B7169-7294-6F48-BAE4-07B67FF774CD}" type="pres">
      <dgm:prSet presAssocID="{4217D23C-6A98-6B42-BE68-B504090B9E12}" presName="composite" presStyleCnt="0">
        <dgm:presLayoutVars>
          <dgm:chMax val="1"/>
          <dgm:dir/>
          <dgm:resizeHandles val="exact"/>
        </dgm:presLayoutVars>
      </dgm:prSet>
      <dgm:spPr/>
    </dgm:pt>
    <dgm:pt modelId="{4905DCD2-AE97-3946-BB53-E56E0769E368}" type="pres">
      <dgm:prSet presAssocID="{4217D23C-6A98-6B42-BE68-B504090B9E12}" presName="radial" presStyleCnt="0">
        <dgm:presLayoutVars>
          <dgm:animLvl val="ctr"/>
        </dgm:presLayoutVars>
      </dgm:prSet>
      <dgm:spPr/>
    </dgm:pt>
    <dgm:pt modelId="{632F1B15-95C8-5E47-8F21-C755AB3F80EE}" type="pres">
      <dgm:prSet presAssocID="{AE5DBFC0-0697-FA4B-9F14-A36FF7224C99}" presName="centerShape" presStyleLbl="vennNode1" presStyleIdx="0" presStyleCnt="4"/>
      <dgm:spPr/>
    </dgm:pt>
    <dgm:pt modelId="{FA295EAE-26AA-4A42-8A70-38B21DD82C5B}" type="pres">
      <dgm:prSet presAssocID="{5D0D8141-D15A-9D4C-838C-000BF5F38057}" presName="node" presStyleLbl="vennNode1" presStyleIdx="1" presStyleCnt="4">
        <dgm:presLayoutVars>
          <dgm:bulletEnabled val="1"/>
        </dgm:presLayoutVars>
      </dgm:prSet>
      <dgm:spPr/>
    </dgm:pt>
    <dgm:pt modelId="{990D348F-75EE-0D4C-AC23-C3F9936ED47F}" type="pres">
      <dgm:prSet presAssocID="{6F3FA91E-0A92-44DA-9A8C-68DB7CE61A26}" presName="node" presStyleLbl="vennNode1" presStyleIdx="2" presStyleCnt="4">
        <dgm:presLayoutVars>
          <dgm:bulletEnabled val="1"/>
        </dgm:presLayoutVars>
      </dgm:prSet>
      <dgm:spPr/>
    </dgm:pt>
    <dgm:pt modelId="{DF267715-7448-0149-B32A-F16E125FB39B}" type="pres">
      <dgm:prSet presAssocID="{19D9EEE3-CC82-214D-A9E6-F9DF232845A4}" presName="node" presStyleLbl="vennNode1" presStyleIdx="3" presStyleCnt="4">
        <dgm:presLayoutVars>
          <dgm:bulletEnabled val="1"/>
        </dgm:presLayoutVars>
      </dgm:prSet>
      <dgm:spPr/>
    </dgm:pt>
  </dgm:ptLst>
  <dgm:cxnLst>
    <dgm:cxn modelId="{5D901D1A-5D94-1844-86A6-4EB749CDA7CD}" srcId="{AE5DBFC0-0697-FA4B-9F14-A36FF7224C99}" destId="{19D9EEE3-CC82-214D-A9E6-F9DF232845A4}" srcOrd="2" destOrd="0" parTransId="{670AD7E9-DC47-8440-B049-3D4072321E7D}" sibTransId="{30039877-1E00-B842-9E44-81E0C80F88F0}"/>
    <dgm:cxn modelId="{AAF0D922-60A9-344E-A5B1-C2017D6AADB0}" type="presOf" srcId="{5D0D8141-D15A-9D4C-838C-000BF5F38057}" destId="{FA295EAE-26AA-4A42-8A70-38B21DD82C5B}" srcOrd="0" destOrd="0" presId="urn:microsoft.com/office/officeart/2005/8/layout/radial3"/>
    <dgm:cxn modelId="{A4F49435-340C-D741-BF38-733FBC76435C}" type="presOf" srcId="{4217D23C-6A98-6B42-BE68-B504090B9E12}" destId="{A44B7169-7294-6F48-BAE4-07B67FF774CD}" srcOrd="0" destOrd="0" presId="urn:microsoft.com/office/officeart/2005/8/layout/radial3"/>
    <dgm:cxn modelId="{E0FB353C-15B5-4BDF-9717-D4D4C9A14036}" type="presOf" srcId="{AE5DBFC0-0697-FA4B-9F14-A36FF7224C99}" destId="{632F1B15-95C8-5E47-8F21-C755AB3F80EE}" srcOrd="0" destOrd="0" presId="urn:microsoft.com/office/officeart/2005/8/layout/radial3"/>
    <dgm:cxn modelId="{7D1F466D-3F0F-4956-AC57-20965A4E07BE}" srcId="{AE5DBFC0-0697-FA4B-9F14-A36FF7224C99}" destId="{6F3FA91E-0A92-44DA-9A8C-68DB7CE61A26}" srcOrd="1" destOrd="0" parTransId="{84C8867D-15B5-414F-8CDE-CF417E200E1F}" sibTransId="{81521688-60BC-4770-B9D6-71E57822B30D}"/>
    <dgm:cxn modelId="{5B422172-2B84-354C-9988-01FE8BF4FD9C}" type="presOf" srcId="{19D9EEE3-CC82-214D-A9E6-F9DF232845A4}" destId="{DF267715-7448-0149-B32A-F16E125FB39B}" srcOrd="0" destOrd="0" presId="urn:microsoft.com/office/officeart/2005/8/layout/radial3"/>
    <dgm:cxn modelId="{61782E77-79CD-6E40-AFF0-00E42950E27C}" type="presOf" srcId="{6F3FA91E-0A92-44DA-9A8C-68DB7CE61A26}" destId="{990D348F-75EE-0D4C-AC23-C3F9936ED47F}" srcOrd="0" destOrd="0" presId="urn:microsoft.com/office/officeart/2005/8/layout/radial3"/>
    <dgm:cxn modelId="{882E087B-C3E7-5845-A26E-2D67D0E04DBA}" srcId="{AE5DBFC0-0697-FA4B-9F14-A36FF7224C99}" destId="{5D0D8141-D15A-9D4C-838C-000BF5F38057}" srcOrd="0" destOrd="0" parTransId="{E73C5BFD-E2D5-5B4C-8090-8C1313D761CB}" sibTransId="{518EB979-B3A1-D74A-ACFA-DA9B9FE56297}"/>
    <dgm:cxn modelId="{3FA502FF-FE79-E84A-92D3-4A45383A4AD9}" srcId="{4217D23C-6A98-6B42-BE68-B504090B9E12}" destId="{AE5DBFC0-0697-FA4B-9F14-A36FF7224C99}" srcOrd="0" destOrd="0" parTransId="{44E15090-89C6-FF46-BC0A-CB4F336945D8}" sibTransId="{9744BF1F-036C-2246-86CB-8BA1B24486EE}"/>
    <dgm:cxn modelId="{3764BE77-286C-4379-BC0A-3972E061B814}" type="presParOf" srcId="{A44B7169-7294-6F48-BAE4-07B67FF774CD}" destId="{4905DCD2-AE97-3946-BB53-E56E0769E368}" srcOrd="0" destOrd="0" presId="urn:microsoft.com/office/officeart/2005/8/layout/radial3"/>
    <dgm:cxn modelId="{09C515A8-B607-458C-834C-DBDAE7096799}" type="presParOf" srcId="{4905DCD2-AE97-3946-BB53-E56E0769E368}" destId="{632F1B15-95C8-5E47-8F21-C755AB3F80EE}" srcOrd="0" destOrd="0" presId="urn:microsoft.com/office/officeart/2005/8/layout/radial3"/>
    <dgm:cxn modelId="{11CDEB0A-4CC9-D046-A00C-4C394C95DAEC}" type="presParOf" srcId="{4905DCD2-AE97-3946-BB53-E56E0769E368}" destId="{FA295EAE-26AA-4A42-8A70-38B21DD82C5B}" srcOrd="1" destOrd="0" presId="urn:microsoft.com/office/officeart/2005/8/layout/radial3"/>
    <dgm:cxn modelId="{215CDBBA-7A5C-A848-BB00-16930D2CEC1C}" type="presParOf" srcId="{4905DCD2-AE97-3946-BB53-E56E0769E368}" destId="{990D348F-75EE-0D4C-AC23-C3F9936ED47F}" srcOrd="2" destOrd="0" presId="urn:microsoft.com/office/officeart/2005/8/layout/radial3"/>
    <dgm:cxn modelId="{05BC837A-5EAC-DB40-B5C6-C05A1FD544E0}" type="presParOf" srcId="{4905DCD2-AE97-3946-BB53-E56E0769E368}" destId="{DF267715-7448-0149-B32A-F16E125FB39B}" srcOrd="3"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2F1B15-95C8-5E47-8F21-C755AB3F80EE}">
      <dsp:nvSpPr>
        <dsp:cNvPr id="0" name=""/>
        <dsp:cNvSpPr/>
      </dsp:nvSpPr>
      <dsp:spPr>
        <a:xfrm>
          <a:off x="1120123" y="1364165"/>
          <a:ext cx="2927422" cy="2927422"/>
        </a:xfrm>
        <a:prstGeom prst="ellipse">
          <a:avLst/>
        </a:prstGeom>
        <a:solidFill>
          <a:schemeClr val="tx1"/>
        </a:solidFill>
        <a:ln w="38100">
          <a:solidFill>
            <a:srgbClr val="002060"/>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Mental skills</a:t>
          </a:r>
        </a:p>
      </dsp:txBody>
      <dsp:txXfrm>
        <a:off x="1548834" y="1792876"/>
        <a:ext cx="2070000" cy="2070000"/>
      </dsp:txXfrm>
    </dsp:sp>
    <dsp:sp modelId="{FA295EAE-26AA-4A42-8A70-38B21DD82C5B}">
      <dsp:nvSpPr>
        <dsp:cNvPr id="0" name=""/>
        <dsp:cNvSpPr/>
      </dsp:nvSpPr>
      <dsp:spPr>
        <a:xfrm>
          <a:off x="1851978" y="191619"/>
          <a:ext cx="1463711" cy="1463711"/>
        </a:xfrm>
        <a:prstGeom prst="ellipse">
          <a:avLst/>
        </a:prstGeom>
        <a:solidFill>
          <a:schemeClr val="accent2"/>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Motivation</a:t>
          </a:r>
        </a:p>
      </dsp:txBody>
      <dsp:txXfrm>
        <a:off x="2066334" y="405975"/>
        <a:ext cx="1034999" cy="1034999"/>
      </dsp:txXfrm>
    </dsp:sp>
    <dsp:sp modelId="{990D348F-75EE-0D4C-AC23-C3F9936ED47F}">
      <dsp:nvSpPr>
        <dsp:cNvPr id="0" name=""/>
        <dsp:cNvSpPr/>
      </dsp:nvSpPr>
      <dsp:spPr>
        <a:xfrm>
          <a:off x="3663171" y="1507528"/>
          <a:ext cx="1463711" cy="1463711"/>
        </a:xfrm>
        <a:prstGeom prst="ellipse">
          <a:avLst/>
        </a:prstGeom>
        <a:solidFill>
          <a:srgbClr val="92D050"/>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Self- Confidence</a:t>
          </a:r>
        </a:p>
      </dsp:txBody>
      <dsp:txXfrm>
        <a:off x="3877527" y="1721884"/>
        <a:ext cx="1034999" cy="1034999"/>
      </dsp:txXfrm>
    </dsp:sp>
    <dsp:sp modelId="{9E3DD107-DC25-A94D-968F-DB5D0928FDC0}">
      <dsp:nvSpPr>
        <dsp:cNvPr id="0" name=""/>
        <dsp:cNvSpPr/>
      </dsp:nvSpPr>
      <dsp:spPr>
        <a:xfrm>
          <a:off x="2918202" y="3636713"/>
          <a:ext cx="1570020" cy="1463711"/>
        </a:xfrm>
        <a:prstGeom prst="ellipse">
          <a:avLst/>
        </a:prstGeom>
        <a:solidFill>
          <a:srgbClr val="FFFF00"/>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Arousal regulation </a:t>
          </a:r>
        </a:p>
      </dsp:txBody>
      <dsp:txXfrm>
        <a:off x="3148126" y="3851069"/>
        <a:ext cx="1110172" cy="1034999"/>
      </dsp:txXfrm>
    </dsp:sp>
    <dsp:sp modelId="{DF267715-7448-0149-B32A-F16E125FB39B}">
      <dsp:nvSpPr>
        <dsp:cNvPr id="0" name=""/>
        <dsp:cNvSpPr/>
      </dsp:nvSpPr>
      <dsp:spPr>
        <a:xfrm>
          <a:off x="717413" y="3636713"/>
          <a:ext cx="1494083" cy="1463711"/>
        </a:xfrm>
        <a:prstGeom prst="ellipse">
          <a:avLst/>
        </a:prstGeom>
        <a:solidFill>
          <a:srgbClr val="8560A6"/>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Stress Management</a:t>
          </a:r>
        </a:p>
      </dsp:txBody>
      <dsp:txXfrm>
        <a:off x="936216" y="3851069"/>
        <a:ext cx="1056477" cy="1034999"/>
      </dsp:txXfrm>
    </dsp:sp>
    <dsp:sp modelId="{D395A16D-E108-7247-8C25-8B724AFA4E6F}">
      <dsp:nvSpPr>
        <dsp:cNvPr id="0" name=""/>
        <dsp:cNvSpPr/>
      </dsp:nvSpPr>
      <dsp:spPr>
        <a:xfrm>
          <a:off x="-37442" y="1507528"/>
          <a:ext cx="1620167" cy="1463711"/>
        </a:xfrm>
        <a:prstGeom prst="ellipse">
          <a:avLst/>
        </a:prstGeom>
        <a:solidFill>
          <a:srgbClr val="00B0F0"/>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Concentration </a:t>
          </a:r>
        </a:p>
      </dsp:txBody>
      <dsp:txXfrm>
        <a:off x="199826" y="1721884"/>
        <a:ext cx="1145631" cy="10349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2F1B15-95C8-5E47-8F21-C755AB3F80EE}">
      <dsp:nvSpPr>
        <dsp:cNvPr id="0" name=""/>
        <dsp:cNvSpPr/>
      </dsp:nvSpPr>
      <dsp:spPr>
        <a:xfrm>
          <a:off x="944905" y="1582450"/>
          <a:ext cx="3009343" cy="3009343"/>
        </a:xfrm>
        <a:prstGeom prst="ellipse">
          <a:avLst/>
        </a:prstGeom>
        <a:solidFill>
          <a:schemeClr val="tx1"/>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Mental skills strategies</a:t>
          </a:r>
        </a:p>
      </dsp:txBody>
      <dsp:txXfrm>
        <a:off x="1385613" y="2023158"/>
        <a:ext cx="2127927" cy="2127927"/>
      </dsp:txXfrm>
    </dsp:sp>
    <dsp:sp modelId="{FA295EAE-26AA-4A42-8A70-38B21DD82C5B}">
      <dsp:nvSpPr>
        <dsp:cNvPr id="0" name=""/>
        <dsp:cNvSpPr/>
      </dsp:nvSpPr>
      <dsp:spPr>
        <a:xfrm>
          <a:off x="1697241" y="376927"/>
          <a:ext cx="1504671" cy="1504671"/>
        </a:xfrm>
        <a:prstGeom prst="ellipse">
          <a:avLst/>
        </a:prstGeom>
        <a:solidFill>
          <a:srgbClr val="7030A0"/>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Relaxation</a:t>
          </a:r>
        </a:p>
      </dsp:txBody>
      <dsp:txXfrm>
        <a:off x="1917595" y="597281"/>
        <a:ext cx="1063963" cy="1063963"/>
      </dsp:txXfrm>
    </dsp:sp>
    <dsp:sp modelId="{990D348F-75EE-0D4C-AC23-C3F9936ED47F}">
      <dsp:nvSpPr>
        <dsp:cNvPr id="0" name=""/>
        <dsp:cNvSpPr/>
      </dsp:nvSpPr>
      <dsp:spPr>
        <a:xfrm>
          <a:off x="3392796" y="3313716"/>
          <a:ext cx="1504671" cy="1504671"/>
        </a:xfrm>
        <a:prstGeom prst="ellipse">
          <a:avLst/>
        </a:prstGeom>
        <a:solidFill>
          <a:srgbClr val="0070C0"/>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Imagery</a:t>
          </a:r>
        </a:p>
      </dsp:txBody>
      <dsp:txXfrm>
        <a:off x="3613150" y="3534070"/>
        <a:ext cx="1063963" cy="1063963"/>
      </dsp:txXfrm>
    </dsp:sp>
    <dsp:sp modelId="{DF267715-7448-0149-B32A-F16E125FB39B}">
      <dsp:nvSpPr>
        <dsp:cNvPr id="0" name=""/>
        <dsp:cNvSpPr/>
      </dsp:nvSpPr>
      <dsp:spPr>
        <a:xfrm>
          <a:off x="1685" y="3313716"/>
          <a:ext cx="1504671" cy="1504671"/>
        </a:xfrm>
        <a:prstGeom prst="ellipse">
          <a:avLst/>
        </a:prstGeom>
        <a:solidFill>
          <a:srgbClr val="FFC000"/>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rPr>
            <a:t>Self talk</a:t>
          </a:r>
        </a:p>
      </dsp:txBody>
      <dsp:txXfrm>
        <a:off x="222039" y="3534070"/>
        <a:ext cx="1063963" cy="1063963"/>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4CB8DA-664F-224B-B839-2D6BF5FB216F}" type="datetimeFigureOut">
              <a:rPr lang="en-US" smtClean="0"/>
              <a:t>7/24/2024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9C6055-FD9A-2C45-A84E-7E523699FBBE}" type="slidenum">
              <a:rPr lang="en-US" smtClean="0"/>
              <a:t>‹#›</a:t>
            </a:fld>
            <a:endParaRPr lang="en-US"/>
          </a:p>
        </p:txBody>
      </p:sp>
    </p:spTree>
    <p:extLst>
      <p:ext uri="{BB962C8B-B14F-4D97-AF65-F5344CB8AC3E}">
        <p14:creationId xmlns:p14="http://schemas.microsoft.com/office/powerpoint/2010/main" val="723631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9C6055-FD9A-2C45-A84E-7E523699FBBE}" type="slidenum">
              <a:rPr lang="en-US" smtClean="0"/>
              <a:t>3</a:t>
            </a:fld>
            <a:endParaRPr lang="en-US"/>
          </a:p>
        </p:txBody>
      </p:sp>
    </p:spTree>
    <p:extLst>
      <p:ext uri="{BB962C8B-B14F-4D97-AF65-F5344CB8AC3E}">
        <p14:creationId xmlns:p14="http://schemas.microsoft.com/office/powerpoint/2010/main" val="3903983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962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5C0F62F-F27B-4AB7-B8D3-490353FF9B3D}" type="slidenum">
              <a:rPr lang="en-US"/>
              <a:pPr fontAlgn="base">
                <a:spcBef>
                  <a:spcPct val="0"/>
                </a:spcBef>
                <a:spcAft>
                  <a:spcPct val="0"/>
                </a:spcAft>
              </a:pPr>
              <a:t>21</a:t>
            </a:fld>
            <a:endParaRPr lang="en-US"/>
          </a:p>
        </p:txBody>
      </p:sp>
    </p:spTree>
    <p:extLst>
      <p:ext uri="{BB962C8B-B14F-4D97-AF65-F5344CB8AC3E}">
        <p14:creationId xmlns:p14="http://schemas.microsoft.com/office/powerpoint/2010/main" val="4288355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962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5C0F62F-F27B-4AB7-B8D3-490353FF9B3D}" type="slidenum">
              <a:rPr lang="en-US"/>
              <a:pPr fontAlgn="base">
                <a:spcBef>
                  <a:spcPct val="0"/>
                </a:spcBef>
                <a:spcAft>
                  <a:spcPct val="0"/>
                </a:spcAft>
              </a:pPr>
              <a:t>22</a:t>
            </a:fld>
            <a:endParaRPr lang="en-US"/>
          </a:p>
        </p:txBody>
      </p:sp>
    </p:spTree>
    <p:extLst>
      <p:ext uri="{BB962C8B-B14F-4D97-AF65-F5344CB8AC3E}">
        <p14:creationId xmlns:p14="http://schemas.microsoft.com/office/powerpoint/2010/main" val="2690143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409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3E6D68B-44E3-4918-9F7B-7311B46EB286}" type="slidenum">
              <a:rPr lang="en-US"/>
              <a:pPr fontAlgn="base">
                <a:spcBef>
                  <a:spcPct val="0"/>
                </a:spcBef>
                <a:spcAft>
                  <a:spcPct val="0"/>
                </a:spcAft>
              </a:pPr>
              <a:t>27</a:t>
            </a:fld>
            <a:endParaRPr lang="en-US"/>
          </a:p>
        </p:txBody>
      </p:sp>
    </p:spTree>
    <p:extLst>
      <p:ext uri="{BB962C8B-B14F-4D97-AF65-F5344CB8AC3E}">
        <p14:creationId xmlns:p14="http://schemas.microsoft.com/office/powerpoint/2010/main" val="1780298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389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8907DE2-5C97-44DF-8F45-06168646E578}" type="slidenum">
              <a:rPr lang="en-US"/>
              <a:pPr fontAlgn="base">
                <a:spcBef>
                  <a:spcPct val="0"/>
                </a:spcBef>
                <a:spcAft>
                  <a:spcPct val="0"/>
                </a:spcAft>
              </a:pPr>
              <a:t>28</a:t>
            </a:fld>
            <a:endParaRPr lang="en-US"/>
          </a:p>
        </p:txBody>
      </p:sp>
    </p:spTree>
    <p:extLst>
      <p:ext uri="{BB962C8B-B14F-4D97-AF65-F5344CB8AC3E}">
        <p14:creationId xmlns:p14="http://schemas.microsoft.com/office/powerpoint/2010/main" val="395216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409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3E6D68B-44E3-4918-9F7B-7311B46EB286}" type="slidenum">
              <a:rPr lang="en-US"/>
              <a:pPr fontAlgn="base">
                <a:spcBef>
                  <a:spcPct val="0"/>
                </a:spcBef>
                <a:spcAft>
                  <a:spcPct val="0"/>
                </a:spcAft>
              </a:pPr>
              <a:t>29</a:t>
            </a:fld>
            <a:endParaRPr lang="en-US"/>
          </a:p>
        </p:txBody>
      </p:sp>
    </p:spTree>
    <p:extLst>
      <p:ext uri="{BB962C8B-B14F-4D97-AF65-F5344CB8AC3E}">
        <p14:creationId xmlns:p14="http://schemas.microsoft.com/office/powerpoint/2010/main" val="3255330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409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3E6D68B-44E3-4918-9F7B-7311B46EB286}" type="slidenum">
              <a:rPr lang="en-US"/>
              <a:pPr fontAlgn="base">
                <a:spcBef>
                  <a:spcPct val="0"/>
                </a:spcBef>
                <a:spcAft>
                  <a:spcPct val="0"/>
                </a:spcAft>
              </a:pPr>
              <a:t>30</a:t>
            </a:fld>
            <a:endParaRPr lang="en-US"/>
          </a:p>
        </p:txBody>
      </p:sp>
    </p:spTree>
    <p:extLst>
      <p:ext uri="{BB962C8B-B14F-4D97-AF65-F5344CB8AC3E}">
        <p14:creationId xmlns:p14="http://schemas.microsoft.com/office/powerpoint/2010/main" val="2226666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409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3E6D68B-44E3-4918-9F7B-7311B46EB286}" type="slidenum">
              <a:rPr lang="en-US"/>
              <a:pPr fontAlgn="base">
                <a:spcBef>
                  <a:spcPct val="0"/>
                </a:spcBef>
                <a:spcAft>
                  <a:spcPct val="0"/>
                </a:spcAft>
              </a:pPr>
              <a:t>31</a:t>
            </a:fld>
            <a:endParaRPr lang="en-US"/>
          </a:p>
        </p:txBody>
      </p:sp>
    </p:spTree>
    <p:extLst>
      <p:ext uri="{BB962C8B-B14F-4D97-AF65-F5344CB8AC3E}">
        <p14:creationId xmlns:p14="http://schemas.microsoft.com/office/powerpoint/2010/main" val="2508624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p:cNvSpPr>
          <p:nvPr>
            <p:ph type="sldImg"/>
          </p:nvPr>
        </p:nvSpPr>
        <p:spPr bwMode="auto">
          <a:noFill/>
          <a:ln>
            <a:solidFill>
              <a:srgbClr val="000000"/>
            </a:solidFill>
            <a:miter lim="800000"/>
            <a:headEnd/>
            <a:tailEnd/>
          </a:ln>
        </p:spPr>
      </p:sp>
      <p:sp>
        <p:nvSpPr>
          <p:cNvPr id="11264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11264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D826E8D-3031-478C-9548-3EB92C820558}" type="slidenum">
              <a:rPr lang="en-US"/>
              <a:pPr fontAlgn="base">
                <a:spcBef>
                  <a:spcPct val="0"/>
                </a:spcBef>
                <a:spcAft>
                  <a:spcPct val="0"/>
                </a:spcAft>
              </a:pPr>
              <a:t>33</a:t>
            </a:fld>
            <a:endParaRPr lang="en-US"/>
          </a:p>
        </p:txBody>
      </p:sp>
    </p:spTree>
    <p:extLst>
      <p:ext uri="{BB962C8B-B14F-4D97-AF65-F5344CB8AC3E}">
        <p14:creationId xmlns:p14="http://schemas.microsoft.com/office/powerpoint/2010/main" val="1307574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p:cNvSpPr>
          <p:nvPr>
            <p:ph type="sldImg"/>
          </p:nvPr>
        </p:nvSpPr>
        <p:spPr bwMode="auto">
          <a:noFill/>
          <a:ln>
            <a:solidFill>
              <a:srgbClr val="000000"/>
            </a:solidFill>
            <a:miter lim="800000"/>
            <a:headEnd/>
            <a:tailEnd/>
          </a:ln>
        </p:spPr>
      </p:sp>
      <p:sp>
        <p:nvSpPr>
          <p:cNvPr id="11469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11469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100A062-9E6D-4507-A91B-81B460AF14B8}" type="slidenum">
              <a:rPr lang="en-US"/>
              <a:pPr fontAlgn="base">
                <a:spcBef>
                  <a:spcPct val="0"/>
                </a:spcBef>
                <a:spcAft>
                  <a:spcPct val="0"/>
                </a:spcAft>
              </a:pPr>
              <a:t>34</a:t>
            </a:fld>
            <a:endParaRPr lang="en-US"/>
          </a:p>
        </p:txBody>
      </p:sp>
    </p:spTree>
    <p:extLst>
      <p:ext uri="{BB962C8B-B14F-4D97-AF65-F5344CB8AC3E}">
        <p14:creationId xmlns:p14="http://schemas.microsoft.com/office/powerpoint/2010/main" val="3233558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Image Placeholder 1"/>
          <p:cNvSpPr>
            <a:spLocks noGrp="1" noRot="1" noChangeAspect="1"/>
          </p:cNvSpPr>
          <p:nvPr>
            <p:ph type="sldImg"/>
          </p:nvPr>
        </p:nvSpPr>
        <p:spPr bwMode="auto">
          <a:noFill/>
          <a:ln>
            <a:solidFill>
              <a:srgbClr val="000000"/>
            </a:solidFill>
            <a:miter lim="800000"/>
            <a:headEnd/>
            <a:tailEnd/>
          </a:ln>
        </p:spPr>
      </p:sp>
      <p:sp>
        <p:nvSpPr>
          <p:cNvPr id="12083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1208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D484F42-EC77-4A1C-88A0-54AD17F91AD5}" type="slidenum">
              <a:rPr lang="en-US"/>
              <a:pPr fontAlgn="base">
                <a:spcBef>
                  <a:spcPct val="0"/>
                </a:spcBef>
                <a:spcAft>
                  <a:spcPct val="0"/>
                </a:spcAft>
              </a:pPr>
              <a:t>35</a:t>
            </a:fld>
            <a:endParaRPr lang="en-US"/>
          </a:p>
        </p:txBody>
      </p:sp>
      <p:sp>
        <p:nvSpPr>
          <p:cNvPr id="5" name="Footer Placeholder 4"/>
          <p:cNvSpPr>
            <a:spLocks noGrp="1"/>
          </p:cNvSpPr>
          <p:nvPr>
            <p:ph type="ftr" sz="quarter" idx="10"/>
          </p:nvPr>
        </p:nvSpPr>
        <p:spPr/>
        <p:txBody>
          <a:bodyPr/>
          <a:lstStyle/>
          <a:p>
            <a:r>
              <a:rPr lang="en-US"/>
              <a:t>PE STUDIES REVISION SEMINARS</a:t>
            </a:r>
          </a:p>
        </p:txBody>
      </p:sp>
      <p:sp>
        <p:nvSpPr>
          <p:cNvPr id="6" name="Header Placeholder 5"/>
          <p:cNvSpPr>
            <a:spLocks noGrp="1"/>
          </p:cNvSpPr>
          <p:nvPr>
            <p:ph type="hdr" sz="quarter" idx="11"/>
          </p:nvPr>
        </p:nvSpPr>
        <p:spPr/>
        <p:txBody>
          <a:bodyPr/>
          <a:lstStyle/>
          <a:p>
            <a:r>
              <a:rPr lang="en-US"/>
              <a:t>PE STUDIES REVISION SEMINARS</a:t>
            </a:r>
          </a:p>
        </p:txBody>
      </p:sp>
    </p:spTree>
    <p:extLst>
      <p:ext uri="{BB962C8B-B14F-4D97-AF65-F5344CB8AC3E}">
        <p14:creationId xmlns:p14="http://schemas.microsoft.com/office/powerpoint/2010/main" val="3951425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9C6055-FD9A-2C45-A84E-7E523699FBBE}" type="slidenum">
              <a:rPr lang="en-US" smtClean="0"/>
              <a:t>4</a:t>
            </a:fld>
            <a:endParaRPr lang="en-US"/>
          </a:p>
        </p:txBody>
      </p:sp>
    </p:spTree>
    <p:extLst>
      <p:ext uri="{BB962C8B-B14F-4D97-AF65-F5344CB8AC3E}">
        <p14:creationId xmlns:p14="http://schemas.microsoft.com/office/powerpoint/2010/main" val="2040904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p:cNvSpPr>
          <p:nvPr>
            <p:ph type="sldImg"/>
          </p:nvPr>
        </p:nvSpPr>
        <p:spPr bwMode="auto">
          <a:noFill/>
          <a:ln>
            <a:solidFill>
              <a:srgbClr val="000000"/>
            </a:solidFill>
            <a:miter lim="800000"/>
            <a:headEnd/>
            <a:tailEnd/>
          </a:ln>
        </p:spPr>
      </p:sp>
      <p:sp>
        <p:nvSpPr>
          <p:cNvPr id="13312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13312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6936857-40F8-499B-B05E-376DC0F4F9B1}" type="slidenum">
              <a:rPr lang="en-US"/>
              <a:pPr fontAlgn="base">
                <a:spcBef>
                  <a:spcPct val="0"/>
                </a:spcBef>
                <a:spcAft>
                  <a:spcPct val="0"/>
                </a:spcAft>
              </a:pPr>
              <a:t>37</a:t>
            </a:fld>
            <a:endParaRPr lang="en-US"/>
          </a:p>
        </p:txBody>
      </p:sp>
    </p:spTree>
    <p:extLst>
      <p:ext uri="{BB962C8B-B14F-4D97-AF65-F5344CB8AC3E}">
        <p14:creationId xmlns:p14="http://schemas.microsoft.com/office/powerpoint/2010/main" val="1948183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p:cNvSpPr>
          <p:nvPr>
            <p:ph type="sldImg"/>
          </p:nvPr>
        </p:nvSpPr>
        <p:spPr bwMode="auto">
          <a:noFill/>
          <a:ln>
            <a:solidFill>
              <a:srgbClr val="000000"/>
            </a:solidFill>
            <a:miter lim="800000"/>
            <a:headEnd/>
            <a:tailEnd/>
          </a:ln>
        </p:spPr>
      </p:sp>
      <p:sp>
        <p:nvSpPr>
          <p:cNvPr id="13721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13721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EDB9EAF-C54D-4D2E-A8BF-3949C9A5FEE2}" type="slidenum">
              <a:rPr lang="en-US"/>
              <a:pPr fontAlgn="base">
                <a:spcBef>
                  <a:spcPct val="0"/>
                </a:spcBef>
                <a:spcAft>
                  <a:spcPct val="0"/>
                </a:spcAft>
              </a:pPr>
              <a:t>38</a:t>
            </a:fld>
            <a:endParaRPr lang="en-US"/>
          </a:p>
        </p:txBody>
      </p:sp>
    </p:spTree>
    <p:extLst>
      <p:ext uri="{BB962C8B-B14F-4D97-AF65-F5344CB8AC3E}">
        <p14:creationId xmlns:p14="http://schemas.microsoft.com/office/powerpoint/2010/main" val="3434280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5939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A9AB14E-3E3C-4251-BE9F-8ADBB81E12F1}" type="slidenum">
              <a:rPr lang="en-US"/>
              <a:pPr fontAlgn="base">
                <a:spcBef>
                  <a:spcPct val="0"/>
                </a:spcBef>
                <a:spcAft>
                  <a:spcPct val="0"/>
                </a:spcAft>
              </a:pPr>
              <a:t>40</a:t>
            </a:fld>
            <a:endParaRPr lang="en-US"/>
          </a:p>
        </p:txBody>
      </p:sp>
    </p:spTree>
    <p:extLst>
      <p:ext uri="{BB962C8B-B14F-4D97-AF65-F5344CB8AC3E}">
        <p14:creationId xmlns:p14="http://schemas.microsoft.com/office/powerpoint/2010/main" val="1536110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6144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A51BF23-BD78-452A-94C5-0EBA1308BA7E}" type="slidenum">
              <a:rPr lang="en-US"/>
              <a:pPr fontAlgn="base">
                <a:spcBef>
                  <a:spcPct val="0"/>
                </a:spcBef>
                <a:spcAft>
                  <a:spcPct val="0"/>
                </a:spcAft>
              </a:pPr>
              <a:t>41</a:t>
            </a:fld>
            <a:endParaRPr lang="en-US"/>
          </a:p>
        </p:txBody>
      </p:sp>
    </p:spTree>
    <p:extLst>
      <p:ext uri="{BB962C8B-B14F-4D97-AF65-F5344CB8AC3E}">
        <p14:creationId xmlns:p14="http://schemas.microsoft.com/office/powerpoint/2010/main" val="348997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6349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11AACB7-43FE-4CE0-A939-9C100EE5D411}" type="slidenum">
              <a:rPr lang="en-US"/>
              <a:pPr fontAlgn="base">
                <a:spcBef>
                  <a:spcPct val="0"/>
                </a:spcBef>
                <a:spcAft>
                  <a:spcPct val="0"/>
                </a:spcAft>
              </a:pPr>
              <a:t>42</a:t>
            </a:fld>
            <a:endParaRPr lang="en-US"/>
          </a:p>
        </p:txBody>
      </p:sp>
    </p:spTree>
    <p:extLst>
      <p:ext uri="{BB962C8B-B14F-4D97-AF65-F5344CB8AC3E}">
        <p14:creationId xmlns:p14="http://schemas.microsoft.com/office/powerpoint/2010/main" val="3171963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6553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020E5AF-C22F-467A-B949-BDCEF68EA075}" type="slidenum">
              <a:rPr lang="en-US"/>
              <a:pPr fontAlgn="base">
                <a:spcBef>
                  <a:spcPct val="0"/>
                </a:spcBef>
                <a:spcAft>
                  <a:spcPct val="0"/>
                </a:spcAft>
              </a:pPr>
              <a:t>43</a:t>
            </a:fld>
            <a:endParaRPr lang="en-US"/>
          </a:p>
        </p:txBody>
      </p:sp>
    </p:spTree>
    <p:extLst>
      <p:ext uri="{BB962C8B-B14F-4D97-AF65-F5344CB8AC3E}">
        <p14:creationId xmlns:p14="http://schemas.microsoft.com/office/powerpoint/2010/main" val="1331697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6553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020E5AF-C22F-467A-B949-BDCEF68EA075}" type="slidenum">
              <a:rPr lang="en-US"/>
              <a:pPr fontAlgn="base">
                <a:spcBef>
                  <a:spcPct val="0"/>
                </a:spcBef>
                <a:spcAft>
                  <a:spcPct val="0"/>
                </a:spcAft>
              </a:pPr>
              <a:t>44</a:t>
            </a:fld>
            <a:endParaRPr lang="en-US"/>
          </a:p>
        </p:txBody>
      </p:sp>
    </p:spTree>
    <p:extLst>
      <p:ext uri="{BB962C8B-B14F-4D97-AF65-F5344CB8AC3E}">
        <p14:creationId xmlns:p14="http://schemas.microsoft.com/office/powerpoint/2010/main" val="4009380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6553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020E5AF-C22F-467A-B949-BDCEF68EA075}" type="slidenum">
              <a:rPr lang="en-US"/>
              <a:pPr fontAlgn="base">
                <a:spcBef>
                  <a:spcPct val="0"/>
                </a:spcBef>
                <a:spcAft>
                  <a:spcPct val="0"/>
                </a:spcAft>
              </a:pPr>
              <a:t>45</a:t>
            </a:fld>
            <a:endParaRPr lang="en-US"/>
          </a:p>
        </p:txBody>
      </p:sp>
    </p:spTree>
    <p:extLst>
      <p:ext uri="{BB962C8B-B14F-4D97-AF65-F5344CB8AC3E}">
        <p14:creationId xmlns:p14="http://schemas.microsoft.com/office/powerpoint/2010/main" val="3679449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696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8275C50-6A67-4FF2-8ECA-412659748FCB}" type="slidenum">
              <a:rPr lang="en-US"/>
              <a:pPr fontAlgn="base">
                <a:spcBef>
                  <a:spcPct val="0"/>
                </a:spcBef>
                <a:spcAft>
                  <a:spcPct val="0"/>
                </a:spcAft>
              </a:pPr>
              <a:t>46</a:t>
            </a:fld>
            <a:endParaRPr lang="en-US"/>
          </a:p>
        </p:txBody>
      </p:sp>
    </p:spTree>
    <p:extLst>
      <p:ext uri="{BB962C8B-B14F-4D97-AF65-F5344CB8AC3E}">
        <p14:creationId xmlns:p14="http://schemas.microsoft.com/office/powerpoint/2010/main" val="11424358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716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3613394-B488-4088-96E0-2EC3F78D9F9E}" type="slidenum">
              <a:rPr lang="en-US"/>
              <a:pPr fontAlgn="base">
                <a:spcBef>
                  <a:spcPct val="0"/>
                </a:spcBef>
                <a:spcAft>
                  <a:spcPct val="0"/>
                </a:spcAft>
              </a:pPr>
              <a:t>47</a:t>
            </a:fld>
            <a:endParaRPr lang="en-US"/>
          </a:p>
        </p:txBody>
      </p:sp>
    </p:spTree>
    <p:extLst>
      <p:ext uri="{BB962C8B-B14F-4D97-AF65-F5344CB8AC3E}">
        <p14:creationId xmlns:p14="http://schemas.microsoft.com/office/powerpoint/2010/main" val="534173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p:spPr>
      </p:sp>
      <p:sp>
        <p:nvSpPr>
          <p:cNvPr id="2662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2662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FB57A08-A752-4387-A265-9F260BA9A8A9}" type="slidenum">
              <a:rPr lang="en-US"/>
              <a:pPr fontAlgn="base">
                <a:spcBef>
                  <a:spcPct val="0"/>
                </a:spcBef>
                <a:spcAft>
                  <a:spcPct val="0"/>
                </a:spcAft>
              </a:pPr>
              <a:t>13</a:t>
            </a:fld>
            <a:endParaRPr lang="en-US"/>
          </a:p>
        </p:txBody>
      </p:sp>
    </p:spTree>
    <p:extLst>
      <p:ext uri="{BB962C8B-B14F-4D97-AF65-F5344CB8AC3E}">
        <p14:creationId xmlns:p14="http://schemas.microsoft.com/office/powerpoint/2010/main" val="1379489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7373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737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460A2E1-F8E6-4CFD-8A0A-5DAE4C27DEB6}" type="slidenum">
              <a:rPr lang="en-US"/>
              <a:pPr fontAlgn="base">
                <a:spcBef>
                  <a:spcPct val="0"/>
                </a:spcBef>
                <a:spcAft>
                  <a:spcPct val="0"/>
                </a:spcAft>
              </a:pPr>
              <a:t>48</a:t>
            </a:fld>
            <a:endParaRPr lang="en-US"/>
          </a:p>
        </p:txBody>
      </p:sp>
    </p:spTree>
    <p:extLst>
      <p:ext uri="{BB962C8B-B14F-4D97-AF65-F5344CB8AC3E}">
        <p14:creationId xmlns:p14="http://schemas.microsoft.com/office/powerpoint/2010/main" val="3221668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7373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737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460A2E1-F8E6-4CFD-8A0A-5DAE4C27DEB6}" type="slidenum">
              <a:rPr lang="en-US"/>
              <a:pPr fontAlgn="base">
                <a:spcBef>
                  <a:spcPct val="0"/>
                </a:spcBef>
                <a:spcAft>
                  <a:spcPct val="0"/>
                </a:spcAft>
              </a:pPr>
              <a:t>49</a:t>
            </a:fld>
            <a:endParaRPr lang="en-US"/>
          </a:p>
        </p:txBody>
      </p:sp>
    </p:spTree>
    <p:extLst>
      <p:ext uri="{BB962C8B-B14F-4D97-AF65-F5344CB8AC3E}">
        <p14:creationId xmlns:p14="http://schemas.microsoft.com/office/powerpoint/2010/main" val="3481360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p:spPr>
      </p:sp>
      <p:sp>
        <p:nvSpPr>
          <p:cNvPr id="3072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3072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37D7535-A58F-4312-9A0C-E05A9F46F41D}" type="slidenum">
              <a:rPr lang="en-US"/>
              <a:pPr fontAlgn="base">
                <a:spcBef>
                  <a:spcPct val="0"/>
                </a:spcBef>
                <a:spcAft>
                  <a:spcPct val="0"/>
                </a:spcAft>
              </a:pPr>
              <a:t>15</a:t>
            </a:fld>
            <a:endParaRPr lang="en-US"/>
          </a:p>
        </p:txBody>
      </p:sp>
    </p:spTree>
    <p:extLst>
      <p:ext uri="{BB962C8B-B14F-4D97-AF65-F5344CB8AC3E}">
        <p14:creationId xmlns:p14="http://schemas.microsoft.com/office/powerpoint/2010/main" val="2147022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3686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B307E58-BA1F-41F8-A458-C6167FE81AF5}" type="slidenum">
              <a:rPr lang="en-US"/>
              <a:pPr fontAlgn="base">
                <a:spcBef>
                  <a:spcPct val="0"/>
                </a:spcBef>
                <a:spcAft>
                  <a:spcPct val="0"/>
                </a:spcAft>
              </a:pPr>
              <a:t>16</a:t>
            </a:fld>
            <a:endParaRPr lang="en-US"/>
          </a:p>
        </p:txBody>
      </p:sp>
    </p:spTree>
    <p:extLst>
      <p:ext uri="{BB962C8B-B14F-4D97-AF65-F5344CB8AC3E}">
        <p14:creationId xmlns:p14="http://schemas.microsoft.com/office/powerpoint/2010/main" val="273327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PE STUDIES REVISION SEMINARS</a:t>
            </a:r>
          </a:p>
        </p:txBody>
      </p:sp>
      <p:sp>
        <p:nvSpPr>
          <p:cNvPr id="5" name="Footer Placeholder 4"/>
          <p:cNvSpPr>
            <a:spLocks noGrp="1"/>
          </p:cNvSpPr>
          <p:nvPr>
            <p:ph type="ftr" sz="quarter" idx="11"/>
          </p:nvPr>
        </p:nvSpPr>
        <p:spPr/>
        <p:txBody>
          <a:bodyPr/>
          <a:lstStyle/>
          <a:p>
            <a:r>
              <a:rPr lang="en-US"/>
              <a:t>PE STUDIES REVISION SEMINARS</a:t>
            </a:r>
          </a:p>
        </p:txBody>
      </p:sp>
      <p:sp>
        <p:nvSpPr>
          <p:cNvPr id="6" name="Slide Number Placeholder 5"/>
          <p:cNvSpPr>
            <a:spLocks noGrp="1"/>
          </p:cNvSpPr>
          <p:nvPr>
            <p:ph type="sldNum" sz="quarter" idx="12"/>
          </p:nvPr>
        </p:nvSpPr>
        <p:spPr/>
        <p:txBody>
          <a:bodyPr/>
          <a:lstStyle/>
          <a:p>
            <a:fld id="{D56AD65F-1B8C-40E7-998D-7E772E95C06B}" type="slidenum">
              <a:rPr lang="en-US" smtClean="0"/>
              <a:pPr/>
              <a:t>17</a:t>
            </a:fld>
            <a:endParaRPr lang="en-US"/>
          </a:p>
        </p:txBody>
      </p:sp>
    </p:spTree>
    <p:extLst>
      <p:ext uri="{BB962C8B-B14F-4D97-AF65-F5344CB8AC3E}">
        <p14:creationId xmlns:p14="http://schemas.microsoft.com/office/powerpoint/2010/main" val="2063640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389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8907DE2-5C97-44DF-8F45-06168646E578}" type="slidenum">
              <a:rPr lang="en-US"/>
              <a:pPr fontAlgn="base">
                <a:spcBef>
                  <a:spcPct val="0"/>
                </a:spcBef>
                <a:spcAft>
                  <a:spcPct val="0"/>
                </a:spcAft>
              </a:pPr>
              <a:t>18</a:t>
            </a:fld>
            <a:endParaRPr lang="en-US"/>
          </a:p>
        </p:txBody>
      </p:sp>
    </p:spTree>
    <p:extLst>
      <p:ext uri="{BB962C8B-B14F-4D97-AF65-F5344CB8AC3E}">
        <p14:creationId xmlns:p14="http://schemas.microsoft.com/office/powerpoint/2010/main" val="3967395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409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3E6D68B-44E3-4918-9F7B-7311B46EB286}" type="slidenum">
              <a:rPr lang="en-US"/>
              <a:pPr fontAlgn="base">
                <a:spcBef>
                  <a:spcPct val="0"/>
                </a:spcBef>
                <a:spcAft>
                  <a:spcPct val="0"/>
                </a:spcAft>
              </a:pPr>
              <a:t>19</a:t>
            </a:fld>
            <a:endParaRPr lang="en-US"/>
          </a:p>
        </p:txBody>
      </p:sp>
    </p:spTree>
    <p:extLst>
      <p:ext uri="{BB962C8B-B14F-4D97-AF65-F5344CB8AC3E}">
        <p14:creationId xmlns:p14="http://schemas.microsoft.com/office/powerpoint/2010/main" val="1674091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962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5C0F62F-F27B-4AB7-B8D3-490353FF9B3D}" type="slidenum">
              <a:rPr lang="en-US"/>
              <a:pPr fontAlgn="base">
                <a:spcBef>
                  <a:spcPct val="0"/>
                </a:spcBef>
                <a:spcAft>
                  <a:spcPct val="0"/>
                </a:spcAft>
              </a:pPr>
              <a:t>20</a:t>
            </a:fld>
            <a:endParaRPr lang="en-US"/>
          </a:p>
        </p:txBody>
      </p:sp>
    </p:spTree>
    <p:extLst>
      <p:ext uri="{BB962C8B-B14F-4D97-AF65-F5344CB8AC3E}">
        <p14:creationId xmlns:p14="http://schemas.microsoft.com/office/powerpoint/2010/main" val="1507750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189B172-73C7-764A-8040-057829F212C5}" type="datetime1">
              <a:rPr lang="en-AU" smtClean="0"/>
              <a:t>24/07/2024</a:t>
            </a:fld>
            <a:endParaRPr lang="en-US"/>
          </a:p>
        </p:txBody>
      </p:sp>
      <p:sp>
        <p:nvSpPr>
          <p:cNvPr id="5" name="Footer Placeholder 4"/>
          <p:cNvSpPr>
            <a:spLocks noGrp="1"/>
          </p:cNvSpPr>
          <p:nvPr>
            <p:ph type="ftr" sz="quarter" idx="11"/>
          </p:nvPr>
        </p:nvSpPr>
        <p:spPr/>
        <p:txBody>
          <a:bodyPr/>
          <a:lstStyle/>
          <a:p>
            <a:r>
              <a:rPr lang="en-US"/>
              <a:t>©PE STUDIES RESOURCES</a:t>
            </a:r>
          </a:p>
        </p:txBody>
      </p:sp>
      <p:sp>
        <p:nvSpPr>
          <p:cNvPr id="6" name="Slide Number Placeholder 5"/>
          <p:cNvSpPr>
            <a:spLocks noGrp="1"/>
          </p:cNvSpPr>
          <p:nvPr>
            <p:ph type="sldNum" sz="quarter" idx="12"/>
          </p:nvPr>
        </p:nvSpPr>
        <p:spPr/>
        <p:txBody>
          <a:bodyPr/>
          <a:lstStyle/>
          <a:p>
            <a:fld id="{77EF1805-3056-A44D-8D1C-083340B68C15}" type="slidenum">
              <a:rPr lang="en-US" smtClean="0"/>
              <a:t>‹#›</a:t>
            </a:fld>
            <a:endParaRPr lang="en-US"/>
          </a:p>
        </p:txBody>
      </p:sp>
    </p:spTree>
    <p:extLst>
      <p:ext uri="{BB962C8B-B14F-4D97-AF65-F5344CB8AC3E}">
        <p14:creationId xmlns:p14="http://schemas.microsoft.com/office/powerpoint/2010/main" val="3125656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A9D0F7-B2C4-3940-8AE6-B77D2630D448}" type="datetime1">
              <a:rPr lang="en-AU" smtClean="0"/>
              <a:t>24/07/2024</a:t>
            </a:fld>
            <a:endParaRPr lang="en-US"/>
          </a:p>
        </p:txBody>
      </p:sp>
      <p:sp>
        <p:nvSpPr>
          <p:cNvPr id="5" name="Footer Placeholder 4"/>
          <p:cNvSpPr>
            <a:spLocks noGrp="1"/>
          </p:cNvSpPr>
          <p:nvPr>
            <p:ph type="ftr" sz="quarter" idx="11"/>
          </p:nvPr>
        </p:nvSpPr>
        <p:spPr/>
        <p:txBody>
          <a:bodyPr/>
          <a:lstStyle/>
          <a:p>
            <a:r>
              <a:rPr lang="en-US"/>
              <a:t>©PE STUDIES RESOURCES</a:t>
            </a:r>
          </a:p>
        </p:txBody>
      </p:sp>
      <p:sp>
        <p:nvSpPr>
          <p:cNvPr id="6" name="Slide Number Placeholder 5"/>
          <p:cNvSpPr>
            <a:spLocks noGrp="1"/>
          </p:cNvSpPr>
          <p:nvPr>
            <p:ph type="sldNum" sz="quarter" idx="12"/>
          </p:nvPr>
        </p:nvSpPr>
        <p:spPr/>
        <p:txBody>
          <a:bodyPr/>
          <a:lstStyle/>
          <a:p>
            <a:fld id="{77EF1805-3056-A44D-8D1C-083340B68C15}" type="slidenum">
              <a:rPr lang="en-US" smtClean="0"/>
              <a:t>‹#›</a:t>
            </a:fld>
            <a:endParaRPr lang="en-US"/>
          </a:p>
        </p:txBody>
      </p:sp>
    </p:spTree>
    <p:extLst>
      <p:ext uri="{BB962C8B-B14F-4D97-AF65-F5344CB8AC3E}">
        <p14:creationId xmlns:p14="http://schemas.microsoft.com/office/powerpoint/2010/main" val="3831149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FC61A7-871C-6649-A729-520DB2986B4A}" type="datetime1">
              <a:rPr lang="en-AU" smtClean="0"/>
              <a:t>24/07/2024</a:t>
            </a:fld>
            <a:endParaRPr lang="en-US"/>
          </a:p>
        </p:txBody>
      </p:sp>
      <p:sp>
        <p:nvSpPr>
          <p:cNvPr id="5" name="Footer Placeholder 4"/>
          <p:cNvSpPr>
            <a:spLocks noGrp="1"/>
          </p:cNvSpPr>
          <p:nvPr>
            <p:ph type="ftr" sz="quarter" idx="11"/>
          </p:nvPr>
        </p:nvSpPr>
        <p:spPr/>
        <p:txBody>
          <a:bodyPr/>
          <a:lstStyle/>
          <a:p>
            <a:r>
              <a:rPr lang="en-US"/>
              <a:t>©PE STUDIES RESOURCES</a:t>
            </a:r>
          </a:p>
        </p:txBody>
      </p:sp>
      <p:sp>
        <p:nvSpPr>
          <p:cNvPr id="6" name="Slide Number Placeholder 5"/>
          <p:cNvSpPr>
            <a:spLocks noGrp="1"/>
          </p:cNvSpPr>
          <p:nvPr>
            <p:ph type="sldNum" sz="quarter" idx="12"/>
          </p:nvPr>
        </p:nvSpPr>
        <p:spPr/>
        <p:txBody>
          <a:bodyPr/>
          <a:lstStyle/>
          <a:p>
            <a:fld id="{77EF1805-3056-A44D-8D1C-083340B68C15}" type="slidenum">
              <a:rPr lang="en-US" smtClean="0"/>
              <a:t>‹#›</a:t>
            </a:fld>
            <a:endParaRPr lang="en-US"/>
          </a:p>
        </p:txBody>
      </p:sp>
    </p:spTree>
    <p:extLst>
      <p:ext uri="{BB962C8B-B14F-4D97-AF65-F5344CB8AC3E}">
        <p14:creationId xmlns:p14="http://schemas.microsoft.com/office/powerpoint/2010/main" val="3911472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4A5A9D-96A5-C044-8289-6C0B22C21DC6}" type="datetime1">
              <a:rPr lang="en-AU" smtClean="0"/>
              <a:t>24/07/2024</a:t>
            </a:fld>
            <a:endParaRPr lang="en-US"/>
          </a:p>
        </p:txBody>
      </p:sp>
      <p:sp>
        <p:nvSpPr>
          <p:cNvPr id="5" name="Footer Placeholder 4"/>
          <p:cNvSpPr>
            <a:spLocks noGrp="1"/>
          </p:cNvSpPr>
          <p:nvPr>
            <p:ph type="ftr" sz="quarter" idx="11"/>
          </p:nvPr>
        </p:nvSpPr>
        <p:spPr/>
        <p:txBody>
          <a:bodyPr/>
          <a:lstStyle/>
          <a:p>
            <a:r>
              <a:rPr lang="en-US"/>
              <a:t>©PE STUDIES RESOURCES</a:t>
            </a:r>
          </a:p>
        </p:txBody>
      </p:sp>
      <p:sp>
        <p:nvSpPr>
          <p:cNvPr id="6" name="Slide Number Placeholder 5"/>
          <p:cNvSpPr>
            <a:spLocks noGrp="1"/>
          </p:cNvSpPr>
          <p:nvPr>
            <p:ph type="sldNum" sz="quarter" idx="12"/>
          </p:nvPr>
        </p:nvSpPr>
        <p:spPr/>
        <p:txBody>
          <a:bodyPr/>
          <a:lstStyle/>
          <a:p>
            <a:fld id="{77EF1805-3056-A44D-8D1C-083340B68C15}" type="slidenum">
              <a:rPr lang="en-US" smtClean="0"/>
              <a:t>‹#›</a:t>
            </a:fld>
            <a:endParaRPr lang="en-US"/>
          </a:p>
        </p:txBody>
      </p:sp>
    </p:spTree>
    <p:extLst>
      <p:ext uri="{BB962C8B-B14F-4D97-AF65-F5344CB8AC3E}">
        <p14:creationId xmlns:p14="http://schemas.microsoft.com/office/powerpoint/2010/main" val="354566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D25577-07A1-C34E-A305-08067CAFCB2E}" type="datetime1">
              <a:rPr lang="en-AU" smtClean="0"/>
              <a:t>24/07/2024</a:t>
            </a:fld>
            <a:endParaRPr lang="en-US"/>
          </a:p>
        </p:txBody>
      </p:sp>
      <p:sp>
        <p:nvSpPr>
          <p:cNvPr id="5" name="Footer Placeholder 4"/>
          <p:cNvSpPr>
            <a:spLocks noGrp="1"/>
          </p:cNvSpPr>
          <p:nvPr>
            <p:ph type="ftr" sz="quarter" idx="11"/>
          </p:nvPr>
        </p:nvSpPr>
        <p:spPr/>
        <p:txBody>
          <a:bodyPr/>
          <a:lstStyle/>
          <a:p>
            <a:r>
              <a:rPr lang="en-US"/>
              <a:t>©PE STUDIES RESOURCES</a:t>
            </a:r>
          </a:p>
        </p:txBody>
      </p:sp>
      <p:sp>
        <p:nvSpPr>
          <p:cNvPr id="6" name="Slide Number Placeholder 5"/>
          <p:cNvSpPr>
            <a:spLocks noGrp="1"/>
          </p:cNvSpPr>
          <p:nvPr>
            <p:ph type="sldNum" sz="quarter" idx="12"/>
          </p:nvPr>
        </p:nvSpPr>
        <p:spPr/>
        <p:txBody>
          <a:bodyPr/>
          <a:lstStyle/>
          <a:p>
            <a:fld id="{77EF1805-3056-A44D-8D1C-083340B68C15}" type="slidenum">
              <a:rPr lang="en-US" smtClean="0"/>
              <a:t>‹#›</a:t>
            </a:fld>
            <a:endParaRPr lang="en-US"/>
          </a:p>
        </p:txBody>
      </p:sp>
    </p:spTree>
    <p:extLst>
      <p:ext uri="{BB962C8B-B14F-4D97-AF65-F5344CB8AC3E}">
        <p14:creationId xmlns:p14="http://schemas.microsoft.com/office/powerpoint/2010/main" val="275469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C71C7CE-38CF-E84A-B588-C18AA1ECC2EE}" type="datetime1">
              <a:rPr lang="en-AU" smtClean="0"/>
              <a:t>24/07/2024</a:t>
            </a:fld>
            <a:endParaRPr lang="en-US"/>
          </a:p>
        </p:txBody>
      </p:sp>
      <p:sp>
        <p:nvSpPr>
          <p:cNvPr id="6" name="Footer Placeholder 5"/>
          <p:cNvSpPr>
            <a:spLocks noGrp="1"/>
          </p:cNvSpPr>
          <p:nvPr>
            <p:ph type="ftr" sz="quarter" idx="11"/>
          </p:nvPr>
        </p:nvSpPr>
        <p:spPr/>
        <p:txBody>
          <a:bodyPr/>
          <a:lstStyle/>
          <a:p>
            <a:r>
              <a:rPr lang="en-US"/>
              <a:t>©PE STUDIES RESOURCES</a:t>
            </a:r>
          </a:p>
        </p:txBody>
      </p:sp>
      <p:sp>
        <p:nvSpPr>
          <p:cNvPr id="7" name="Slide Number Placeholder 6"/>
          <p:cNvSpPr>
            <a:spLocks noGrp="1"/>
          </p:cNvSpPr>
          <p:nvPr>
            <p:ph type="sldNum" sz="quarter" idx="12"/>
          </p:nvPr>
        </p:nvSpPr>
        <p:spPr/>
        <p:txBody>
          <a:bodyPr/>
          <a:lstStyle/>
          <a:p>
            <a:fld id="{77EF1805-3056-A44D-8D1C-083340B68C15}" type="slidenum">
              <a:rPr lang="en-US" smtClean="0"/>
              <a:t>‹#›</a:t>
            </a:fld>
            <a:endParaRPr lang="en-US"/>
          </a:p>
        </p:txBody>
      </p:sp>
    </p:spTree>
    <p:extLst>
      <p:ext uri="{BB962C8B-B14F-4D97-AF65-F5344CB8AC3E}">
        <p14:creationId xmlns:p14="http://schemas.microsoft.com/office/powerpoint/2010/main" val="1295413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7ABC13-2DDC-4A4E-A4D2-22180B8EA280}" type="datetime1">
              <a:rPr lang="en-AU" smtClean="0"/>
              <a:t>24/07/2024</a:t>
            </a:fld>
            <a:endParaRPr lang="en-US"/>
          </a:p>
        </p:txBody>
      </p:sp>
      <p:sp>
        <p:nvSpPr>
          <p:cNvPr id="8" name="Footer Placeholder 7"/>
          <p:cNvSpPr>
            <a:spLocks noGrp="1"/>
          </p:cNvSpPr>
          <p:nvPr>
            <p:ph type="ftr" sz="quarter" idx="11"/>
          </p:nvPr>
        </p:nvSpPr>
        <p:spPr/>
        <p:txBody>
          <a:bodyPr/>
          <a:lstStyle/>
          <a:p>
            <a:r>
              <a:rPr lang="en-US"/>
              <a:t>©PE STUDIES RESOURCES</a:t>
            </a:r>
          </a:p>
        </p:txBody>
      </p:sp>
      <p:sp>
        <p:nvSpPr>
          <p:cNvPr id="9" name="Slide Number Placeholder 8"/>
          <p:cNvSpPr>
            <a:spLocks noGrp="1"/>
          </p:cNvSpPr>
          <p:nvPr>
            <p:ph type="sldNum" sz="quarter" idx="12"/>
          </p:nvPr>
        </p:nvSpPr>
        <p:spPr/>
        <p:txBody>
          <a:bodyPr/>
          <a:lstStyle/>
          <a:p>
            <a:fld id="{77EF1805-3056-A44D-8D1C-083340B68C15}" type="slidenum">
              <a:rPr lang="en-US" smtClean="0"/>
              <a:t>‹#›</a:t>
            </a:fld>
            <a:endParaRPr lang="en-US"/>
          </a:p>
        </p:txBody>
      </p:sp>
    </p:spTree>
    <p:extLst>
      <p:ext uri="{BB962C8B-B14F-4D97-AF65-F5344CB8AC3E}">
        <p14:creationId xmlns:p14="http://schemas.microsoft.com/office/powerpoint/2010/main" val="1033840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9A6734E-81C7-7D42-BAF0-AB6EAAA852A6}" type="datetime1">
              <a:rPr lang="en-AU" smtClean="0"/>
              <a:t>24/07/2024</a:t>
            </a:fld>
            <a:endParaRPr lang="en-US"/>
          </a:p>
        </p:txBody>
      </p:sp>
      <p:sp>
        <p:nvSpPr>
          <p:cNvPr id="4" name="Footer Placeholder 3"/>
          <p:cNvSpPr>
            <a:spLocks noGrp="1"/>
          </p:cNvSpPr>
          <p:nvPr>
            <p:ph type="ftr" sz="quarter" idx="11"/>
          </p:nvPr>
        </p:nvSpPr>
        <p:spPr/>
        <p:txBody>
          <a:bodyPr/>
          <a:lstStyle/>
          <a:p>
            <a:r>
              <a:rPr lang="en-US"/>
              <a:t>©PE STUDIES RESOURCES</a:t>
            </a:r>
          </a:p>
        </p:txBody>
      </p:sp>
      <p:sp>
        <p:nvSpPr>
          <p:cNvPr id="5" name="Slide Number Placeholder 4"/>
          <p:cNvSpPr>
            <a:spLocks noGrp="1"/>
          </p:cNvSpPr>
          <p:nvPr>
            <p:ph type="sldNum" sz="quarter" idx="12"/>
          </p:nvPr>
        </p:nvSpPr>
        <p:spPr/>
        <p:txBody>
          <a:bodyPr/>
          <a:lstStyle/>
          <a:p>
            <a:fld id="{77EF1805-3056-A44D-8D1C-083340B68C15}" type="slidenum">
              <a:rPr lang="en-US" smtClean="0"/>
              <a:t>‹#›</a:t>
            </a:fld>
            <a:endParaRPr lang="en-US"/>
          </a:p>
        </p:txBody>
      </p:sp>
    </p:spTree>
    <p:extLst>
      <p:ext uri="{BB962C8B-B14F-4D97-AF65-F5344CB8AC3E}">
        <p14:creationId xmlns:p14="http://schemas.microsoft.com/office/powerpoint/2010/main" val="250293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DDFB48-965C-FF43-9898-22411CFD2AC8}" type="datetime1">
              <a:rPr lang="en-AU" smtClean="0"/>
              <a:t>24/07/2024</a:t>
            </a:fld>
            <a:endParaRPr lang="en-US"/>
          </a:p>
        </p:txBody>
      </p:sp>
      <p:sp>
        <p:nvSpPr>
          <p:cNvPr id="3" name="Footer Placeholder 2"/>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77EF1805-3056-A44D-8D1C-083340B68C15}" type="slidenum">
              <a:rPr lang="en-US" smtClean="0"/>
              <a:t>‹#›</a:t>
            </a:fld>
            <a:endParaRPr lang="en-US"/>
          </a:p>
        </p:txBody>
      </p:sp>
    </p:spTree>
    <p:extLst>
      <p:ext uri="{BB962C8B-B14F-4D97-AF65-F5344CB8AC3E}">
        <p14:creationId xmlns:p14="http://schemas.microsoft.com/office/powerpoint/2010/main" val="2408094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1C6F5A-AB12-D549-AE96-9E80F9B2EF3A}" type="datetime1">
              <a:rPr lang="en-AU" smtClean="0"/>
              <a:t>24/07/2024</a:t>
            </a:fld>
            <a:endParaRPr lang="en-US"/>
          </a:p>
        </p:txBody>
      </p:sp>
      <p:sp>
        <p:nvSpPr>
          <p:cNvPr id="6" name="Footer Placeholder 5"/>
          <p:cNvSpPr>
            <a:spLocks noGrp="1"/>
          </p:cNvSpPr>
          <p:nvPr>
            <p:ph type="ftr" sz="quarter" idx="11"/>
          </p:nvPr>
        </p:nvSpPr>
        <p:spPr/>
        <p:txBody>
          <a:bodyPr/>
          <a:lstStyle/>
          <a:p>
            <a:r>
              <a:rPr lang="en-US"/>
              <a:t>©PE STUDIES RESOURCES</a:t>
            </a:r>
          </a:p>
        </p:txBody>
      </p:sp>
      <p:sp>
        <p:nvSpPr>
          <p:cNvPr id="7" name="Slide Number Placeholder 6"/>
          <p:cNvSpPr>
            <a:spLocks noGrp="1"/>
          </p:cNvSpPr>
          <p:nvPr>
            <p:ph type="sldNum" sz="quarter" idx="12"/>
          </p:nvPr>
        </p:nvSpPr>
        <p:spPr/>
        <p:txBody>
          <a:bodyPr/>
          <a:lstStyle/>
          <a:p>
            <a:fld id="{77EF1805-3056-A44D-8D1C-083340B68C15}" type="slidenum">
              <a:rPr lang="en-US" smtClean="0"/>
              <a:t>‹#›</a:t>
            </a:fld>
            <a:endParaRPr lang="en-US"/>
          </a:p>
        </p:txBody>
      </p:sp>
    </p:spTree>
    <p:extLst>
      <p:ext uri="{BB962C8B-B14F-4D97-AF65-F5344CB8AC3E}">
        <p14:creationId xmlns:p14="http://schemas.microsoft.com/office/powerpoint/2010/main" val="2799329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E038D8-2F22-304E-B2FF-A7E151026AC2}" type="datetime1">
              <a:rPr lang="en-AU" smtClean="0"/>
              <a:t>24/07/2024</a:t>
            </a:fld>
            <a:endParaRPr lang="en-US"/>
          </a:p>
        </p:txBody>
      </p:sp>
      <p:sp>
        <p:nvSpPr>
          <p:cNvPr id="6" name="Footer Placeholder 5"/>
          <p:cNvSpPr>
            <a:spLocks noGrp="1"/>
          </p:cNvSpPr>
          <p:nvPr>
            <p:ph type="ftr" sz="quarter" idx="11"/>
          </p:nvPr>
        </p:nvSpPr>
        <p:spPr/>
        <p:txBody>
          <a:bodyPr/>
          <a:lstStyle/>
          <a:p>
            <a:r>
              <a:rPr lang="en-US"/>
              <a:t>©PE STUDIES RESOURCES</a:t>
            </a:r>
          </a:p>
        </p:txBody>
      </p:sp>
      <p:sp>
        <p:nvSpPr>
          <p:cNvPr id="7" name="Slide Number Placeholder 6"/>
          <p:cNvSpPr>
            <a:spLocks noGrp="1"/>
          </p:cNvSpPr>
          <p:nvPr>
            <p:ph type="sldNum" sz="quarter" idx="12"/>
          </p:nvPr>
        </p:nvSpPr>
        <p:spPr/>
        <p:txBody>
          <a:bodyPr/>
          <a:lstStyle/>
          <a:p>
            <a:fld id="{77EF1805-3056-A44D-8D1C-083340B68C15}" type="slidenum">
              <a:rPr lang="en-US" smtClean="0"/>
              <a:t>‹#›</a:t>
            </a:fld>
            <a:endParaRPr lang="en-US"/>
          </a:p>
        </p:txBody>
      </p:sp>
    </p:spTree>
    <p:extLst>
      <p:ext uri="{BB962C8B-B14F-4D97-AF65-F5344CB8AC3E}">
        <p14:creationId xmlns:p14="http://schemas.microsoft.com/office/powerpoint/2010/main" val="577282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7DE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A6FB9C-8980-224A-A71F-5831820735A4}" type="datetime1">
              <a:rPr lang="en-AU" smtClean="0"/>
              <a:t>24/07/2024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©PE STUDIES RESOURCES</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EF1805-3056-A44D-8D1C-083340B68C15}" type="slidenum">
              <a:rPr lang="en-US" smtClean="0"/>
              <a:t>‹#›</a:t>
            </a:fld>
            <a:endParaRPr lang="en-US"/>
          </a:p>
        </p:txBody>
      </p:sp>
    </p:spTree>
    <p:extLst>
      <p:ext uri="{BB962C8B-B14F-4D97-AF65-F5344CB8AC3E}">
        <p14:creationId xmlns:p14="http://schemas.microsoft.com/office/powerpoint/2010/main" val="11597556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slide" Target="slide1.xml"/></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9.jpeg"/><Relationship Id="rId4" Type="http://schemas.openxmlformats.org/officeDocument/2006/relationships/slide" Target="slide1.xml"/></Relationships>
</file>

<file path=ppt/slides/_rels/slide1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slide" Target="slide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png"/><Relationship Id="rId4"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slide" Target="slide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slide" Target="slide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slide" Target="slide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slide" Target="slide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slide" Target="slide1.xml"/></Relationships>
</file>

<file path=ppt/slides/_rels/slide2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Layout" Target="../slideLayouts/slideLayout6.xml"/><Relationship Id="rId4" Type="http://schemas.openxmlformats.org/officeDocument/2006/relationships/slide" Target="slide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Layout" Target="../slideLayouts/slideLayout6.xml"/><Relationship Id="rId4" Type="http://schemas.openxmlformats.org/officeDocument/2006/relationships/slide" Target="slide1.xml"/></Relationships>
</file>

<file path=ppt/slides/_rels/slide2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slide" Target="slide1.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slide" Target="slide1.xml"/></Relationships>
</file>

<file path=ppt/slides/_rels/slide3.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slide" Target="slide39.xml"/><Relationship Id="rId3" Type="http://schemas.openxmlformats.org/officeDocument/2006/relationships/slide" Target="slide14.xml"/><Relationship Id="rId7" Type="http://schemas.openxmlformats.org/officeDocument/2006/relationships/slide" Target="slide23.xml"/><Relationship Id="rId12" Type="http://schemas.openxmlformats.org/officeDocument/2006/relationships/slide" Target="slide35.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20.xml"/><Relationship Id="rId11" Type="http://schemas.openxmlformats.org/officeDocument/2006/relationships/slide" Target="slide37.xml"/><Relationship Id="rId5" Type="http://schemas.openxmlformats.org/officeDocument/2006/relationships/slide" Target="slide18.xml"/><Relationship Id="rId10" Type="http://schemas.openxmlformats.org/officeDocument/2006/relationships/slide" Target="slide32.xml"/><Relationship Id="rId4" Type="http://schemas.openxmlformats.org/officeDocument/2006/relationships/slide" Target="slide15.xml"/><Relationship Id="rId9" Type="http://schemas.openxmlformats.org/officeDocument/2006/relationships/slide" Target="slide28.xml"/><Relationship Id="rId14" Type="http://schemas.openxmlformats.org/officeDocument/2006/relationships/slide" Target="slide46.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slide" Target="slide1.xml"/></Relationships>
</file>

<file path=ppt/slides/_rels/slide3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slide" Target="slide1.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slide" Target="slide1.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slide" Target="slide1.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26.jpeg"/><Relationship Id="rId7"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jpeg"/></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slide" Target="slide1.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slide" Target="slide1.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3.jpeg"/><Relationship Id="rId4" Type="http://schemas.openxmlformats.org/officeDocument/2006/relationships/image" Target="../media/image32.jpe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slide" Target="slide1.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slide" Target="slide1.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8.jpeg"/><Relationship Id="rId4" Type="http://schemas.openxmlformats.org/officeDocument/2006/relationships/slide" Target="slide1.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s://www.youtube.com/watch?v=miLDnbjJ_Vg" TargetMode="External"/><Relationship Id="rId5" Type="http://schemas.openxmlformats.org/officeDocument/2006/relationships/slide" Target="slide1.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slide" Target="slide1.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slide" Target="slide1.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slide" Target="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slide" Target="slide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youtube.com/watch?v=PPLsVVEWXhY" TargetMode="Externa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slide" Target="slide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slide" Target="slide1.xml"/></Relationships>
</file>

<file path=ppt/slides/_rels/slide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a:xfrm>
            <a:off x="3276600" y="6492875"/>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©PE STUDIES RESOURCES</a:t>
            </a:r>
          </a:p>
        </p:txBody>
      </p:sp>
      <p:pic>
        <p:nvPicPr>
          <p:cNvPr id="3" name="Picture 3" descr="A close up of a sign&#10;&#10;Description generated with very high confidence">
            <a:extLst>
              <a:ext uri="{FF2B5EF4-FFF2-40B4-BE49-F238E27FC236}">
                <a16:creationId xmlns:a16="http://schemas.microsoft.com/office/drawing/2014/main" id="{FCD21B8C-E344-4F22-95C7-9CF3F5C2BFF3}"/>
              </a:ext>
            </a:extLst>
          </p:cNvPr>
          <p:cNvPicPr>
            <a:picLocks noChangeAspect="1"/>
          </p:cNvPicPr>
          <p:nvPr/>
        </p:nvPicPr>
        <p:blipFill rotWithShape="1">
          <a:blip r:embed="rId2"/>
          <a:srcRect t="3493" r="2318" b="4367"/>
          <a:stretch/>
        </p:blipFill>
        <p:spPr>
          <a:xfrm>
            <a:off x="214978" y="6106854"/>
            <a:ext cx="792656" cy="566386"/>
          </a:xfrm>
          <a:prstGeom prst="rect">
            <a:avLst/>
          </a:prstGeom>
        </p:spPr>
      </p:pic>
      <p:sp>
        <p:nvSpPr>
          <p:cNvPr id="4" name="Title 1">
            <a:extLst>
              <a:ext uri="{FF2B5EF4-FFF2-40B4-BE49-F238E27FC236}">
                <a16:creationId xmlns:a16="http://schemas.microsoft.com/office/drawing/2014/main" id="{A06D6EFE-D101-4A1F-B3B5-5AC30CFDFDB1}"/>
              </a:ext>
            </a:extLst>
          </p:cNvPr>
          <p:cNvSpPr txBox="1">
            <a:spLocks/>
          </p:cNvSpPr>
          <p:nvPr/>
        </p:nvSpPr>
        <p:spPr>
          <a:xfrm>
            <a:off x="0" y="0"/>
            <a:ext cx="9144000" cy="755587"/>
          </a:xfrm>
          <a:prstGeom prst="rect">
            <a:avLst/>
          </a:prstGeom>
          <a:solidFill>
            <a:srgbClr val="00B0F0"/>
          </a:solidFill>
          <a:ln w="38100">
            <a:solidFill>
              <a:schemeClr val="bg1"/>
            </a:solidFill>
          </a:ln>
        </p:spPr>
        <p:txBody>
          <a:bodyPr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AU" sz="3000" b="1" dirty="0">
                <a:solidFill>
                  <a:schemeClr val="bg1"/>
                </a:solidFill>
                <a:latin typeface="+mn-lt"/>
              </a:rPr>
              <a:t>UNIT 1 &amp; 2 − Sport Psychology 3</a:t>
            </a:r>
            <a:r>
              <a:rPr lang="en-AU" sz="3000" b="1" baseline="30000" dirty="0">
                <a:solidFill>
                  <a:schemeClr val="bg1"/>
                </a:solidFill>
                <a:latin typeface="+mn-lt"/>
              </a:rPr>
              <a:t>rd</a:t>
            </a:r>
            <a:r>
              <a:rPr lang="en-AU" sz="3000" b="1" dirty="0">
                <a:solidFill>
                  <a:schemeClr val="bg1"/>
                </a:solidFill>
                <a:latin typeface="+mn-lt"/>
              </a:rPr>
              <a:t> ed.</a:t>
            </a:r>
            <a:endParaRPr lang="en-AU" sz="2600" b="1" dirty="0">
              <a:solidFill>
                <a:schemeClr val="bg1"/>
              </a:solidFill>
              <a:latin typeface="+mn-lt"/>
              <a:cs typeface="Calibri"/>
            </a:endParaRPr>
          </a:p>
        </p:txBody>
      </p:sp>
      <p:pic>
        <p:nvPicPr>
          <p:cNvPr id="2050" name="Picture 2" descr="Brain, Think, Thoughts, Psychology, Conflict">
            <a:extLst>
              <a:ext uri="{FF2B5EF4-FFF2-40B4-BE49-F238E27FC236}">
                <a16:creationId xmlns:a16="http://schemas.microsoft.com/office/drawing/2014/main" id="{4AF310C3-B2E9-2D4F-B262-0A78692BA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075" y="935670"/>
            <a:ext cx="7486650" cy="49911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65682FE-8AE0-3C4A-8AB1-B706B8682535}"/>
              </a:ext>
            </a:extLst>
          </p:cNvPr>
          <p:cNvSpPr/>
          <p:nvPr/>
        </p:nvSpPr>
        <p:spPr>
          <a:xfrm>
            <a:off x="5737225" y="5922330"/>
            <a:ext cx="2730500" cy="184666"/>
          </a:xfrm>
          <a:prstGeom prst="rect">
            <a:avLst/>
          </a:prstGeom>
        </p:spPr>
        <p:txBody>
          <a:bodyPr wrap="square">
            <a:spAutoFit/>
          </a:bodyPr>
          <a:lstStyle/>
          <a:p>
            <a:r>
              <a:rPr lang="en-US" sz="600" dirty="0"/>
              <a:t>https://</a:t>
            </a:r>
            <a:r>
              <a:rPr lang="en-US" sz="600" dirty="0" err="1"/>
              <a:t>pixabay.com</a:t>
            </a:r>
            <a:r>
              <a:rPr lang="en-US" sz="600" dirty="0"/>
              <a:t>/illustrations/brain-think-thoughts-psychology-4065092/</a:t>
            </a:r>
          </a:p>
        </p:txBody>
      </p:sp>
    </p:spTree>
    <p:extLst>
      <p:ext uri="{BB962C8B-B14F-4D97-AF65-F5344CB8AC3E}">
        <p14:creationId xmlns:p14="http://schemas.microsoft.com/office/powerpoint/2010/main" val="1914642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766C840-6ED2-E146-BC60-5B87802846CD}"/>
              </a:ext>
            </a:extLst>
          </p:cNvPr>
          <p:cNvSpPr>
            <a:spLocks noGrp="1"/>
          </p:cNvSpPr>
          <p:nvPr>
            <p:ph type="ftr" sz="quarter" idx="11"/>
          </p:nvPr>
        </p:nvSpPr>
        <p:spPr/>
        <p:txBody>
          <a:bodyPr/>
          <a:lstStyle/>
          <a:p>
            <a:r>
              <a:rPr lang="en-US"/>
              <a:t>©PE STUDIES RESOURCES</a:t>
            </a:r>
          </a:p>
        </p:txBody>
      </p:sp>
      <p:sp>
        <p:nvSpPr>
          <p:cNvPr id="5" name="Slide Number Placeholder 4">
            <a:extLst>
              <a:ext uri="{FF2B5EF4-FFF2-40B4-BE49-F238E27FC236}">
                <a16:creationId xmlns:a16="http://schemas.microsoft.com/office/drawing/2014/main" id="{CB788ADA-F493-114B-B210-0E917DA86628}"/>
              </a:ext>
            </a:extLst>
          </p:cNvPr>
          <p:cNvSpPr>
            <a:spLocks noGrp="1"/>
          </p:cNvSpPr>
          <p:nvPr>
            <p:ph type="sldNum" sz="quarter" idx="12"/>
          </p:nvPr>
        </p:nvSpPr>
        <p:spPr/>
        <p:txBody>
          <a:bodyPr/>
          <a:lstStyle/>
          <a:p>
            <a:fld id="{77EF1805-3056-A44D-8D1C-083340B68C15}" type="slidenum">
              <a:rPr lang="en-US" smtClean="0"/>
              <a:t>10</a:t>
            </a:fld>
            <a:endParaRPr lang="en-US"/>
          </a:p>
        </p:txBody>
      </p:sp>
      <p:sp>
        <p:nvSpPr>
          <p:cNvPr id="6" name="TextBox 5">
            <a:extLst>
              <a:ext uri="{FF2B5EF4-FFF2-40B4-BE49-F238E27FC236}">
                <a16:creationId xmlns:a16="http://schemas.microsoft.com/office/drawing/2014/main" id="{7D320675-6867-FA44-980A-ECEC11B5F1C3}"/>
              </a:ext>
            </a:extLst>
          </p:cNvPr>
          <p:cNvSpPr txBox="1"/>
          <p:nvPr/>
        </p:nvSpPr>
        <p:spPr>
          <a:xfrm>
            <a:off x="0" y="0"/>
            <a:ext cx="9144000" cy="461665"/>
          </a:xfrm>
          <a:prstGeom prst="rect">
            <a:avLst/>
          </a:prstGeom>
          <a:solidFill>
            <a:schemeClr val="accent2"/>
          </a:solidFill>
          <a:ln>
            <a:solidFill>
              <a:schemeClr val="bg1"/>
            </a:solidFill>
          </a:ln>
        </p:spPr>
        <p:txBody>
          <a:bodyPr wrap="square" rtlCol="0">
            <a:spAutoFit/>
          </a:bodyPr>
          <a:lstStyle/>
          <a:p>
            <a:pPr algn="ctr"/>
            <a:r>
              <a:rPr lang="en-US" sz="2400" b="1">
                <a:solidFill>
                  <a:schemeClr val="bg1"/>
                </a:solidFill>
              </a:rPr>
              <a:t>INTRODUCTION TO SPORT PSYCHOLOGY</a:t>
            </a:r>
          </a:p>
        </p:txBody>
      </p:sp>
      <p:sp>
        <p:nvSpPr>
          <p:cNvPr id="9" name="TextBox 2">
            <a:extLst>
              <a:ext uri="{FF2B5EF4-FFF2-40B4-BE49-F238E27FC236}">
                <a16:creationId xmlns:a16="http://schemas.microsoft.com/office/drawing/2014/main" id="{10710B08-5EF7-E443-995D-B9CD93CB5F22}"/>
              </a:ext>
            </a:extLst>
          </p:cNvPr>
          <p:cNvSpPr txBox="1">
            <a:spLocks noChangeArrowheads="1"/>
          </p:cNvSpPr>
          <p:nvPr/>
        </p:nvSpPr>
        <p:spPr bwMode="auto">
          <a:xfrm>
            <a:off x="139013" y="1675878"/>
            <a:ext cx="3866930" cy="1754326"/>
          </a:xfrm>
          <a:prstGeom prst="rect">
            <a:avLst/>
          </a:prstGeom>
          <a:solidFill>
            <a:schemeClr val="bg1"/>
          </a:solidFill>
          <a:ln w="9525">
            <a:solidFill>
              <a:schemeClr val="accent2"/>
            </a:solidFill>
            <a:miter lim="800000"/>
            <a:headEnd/>
            <a:tailEnd/>
          </a:ln>
        </p:spPr>
        <p:txBody>
          <a:bodyPr wrap="square">
            <a:spAutoFit/>
          </a:bodyPr>
          <a:lstStyle/>
          <a:p>
            <a:r>
              <a:rPr lang="en-US" dirty="0">
                <a:latin typeface="Calibri" pitchFamily="34" charset="0"/>
              </a:rPr>
              <a:t>These skills are developed using a range of strategies and are discussed later in this PowerPoint:</a:t>
            </a:r>
          </a:p>
          <a:p>
            <a:pPr marL="800100" lvl="1" indent="-342900">
              <a:buFont typeface="Cambria Math" panose="02040503050406030204" pitchFamily="18" charset="0"/>
              <a:buChar char="⎯"/>
            </a:pPr>
            <a:r>
              <a:rPr lang="en-US" dirty="0">
                <a:latin typeface="Calibri" pitchFamily="34" charset="0"/>
              </a:rPr>
              <a:t>Self talk</a:t>
            </a:r>
          </a:p>
          <a:p>
            <a:pPr marL="800100" lvl="1" indent="-342900">
              <a:buFont typeface="Cambria Math" panose="02040503050406030204" pitchFamily="18" charset="0"/>
              <a:buChar char="⎯"/>
            </a:pPr>
            <a:r>
              <a:rPr lang="en-US" dirty="0">
                <a:latin typeface="Calibri" pitchFamily="34" charset="0"/>
              </a:rPr>
              <a:t>Imagery</a:t>
            </a:r>
          </a:p>
          <a:p>
            <a:pPr marL="800100" lvl="1" indent="-342900">
              <a:buFont typeface="Cambria Math" panose="02040503050406030204" pitchFamily="18" charset="0"/>
              <a:buChar char="⎯"/>
            </a:pPr>
            <a:r>
              <a:rPr lang="en-US" dirty="0">
                <a:latin typeface="Calibri" pitchFamily="34" charset="0"/>
              </a:rPr>
              <a:t>Relaxation</a:t>
            </a:r>
          </a:p>
        </p:txBody>
      </p:sp>
      <p:graphicFrame>
        <p:nvGraphicFramePr>
          <p:cNvPr id="10" name="Content Placeholder 7">
            <a:extLst>
              <a:ext uri="{FF2B5EF4-FFF2-40B4-BE49-F238E27FC236}">
                <a16:creationId xmlns:a16="http://schemas.microsoft.com/office/drawing/2014/main" id="{46F79128-5C75-1E47-A1A9-8FADC3DE29EA}"/>
              </a:ext>
            </a:extLst>
          </p:cNvPr>
          <p:cNvGraphicFramePr>
            <a:graphicFrameLocks/>
          </p:cNvGraphicFramePr>
          <p:nvPr>
            <p:extLst>
              <p:ext uri="{D42A27DB-BD31-4B8C-83A1-F6EECF244321}">
                <p14:modId xmlns:p14="http://schemas.microsoft.com/office/powerpoint/2010/main" val="2117930193"/>
              </p:ext>
            </p:extLst>
          </p:nvPr>
        </p:nvGraphicFramePr>
        <p:xfrm>
          <a:off x="4105833" y="1063379"/>
          <a:ext cx="4899154" cy="5195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2">
            <a:hlinkClick r:id="" action="ppaction://hlinkshowjump?jump=firstslide"/>
            <a:extLst>
              <a:ext uri="{FF2B5EF4-FFF2-40B4-BE49-F238E27FC236}">
                <a16:creationId xmlns:a16="http://schemas.microsoft.com/office/drawing/2014/main" id="{35D577E3-61E9-7F4E-AF12-7A0ACB308E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hlinkClick r:id="rId8" action="ppaction://hlinksldjump"/>
            <a:extLst>
              <a:ext uri="{FF2B5EF4-FFF2-40B4-BE49-F238E27FC236}">
                <a16:creationId xmlns:a16="http://schemas.microsoft.com/office/drawing/2014/main" id="{82EDA139-825E-9246-9E3D-E9D3D30594D2}"/>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3" name="TextBox 2">
            <a:extLst>
              <a:ext uri="{FF2B5EF4-FFF2-40B4-BE49-F238E27FC236}">
                <a16:creationId xmlns:a16="http://schemas.microsoft.com/office/drawing/2014/main" id="{2793489D-25FC-CA44-BCB1-E6D96F1364BB}"/>
              </a:ext>
            </a:extLst>
          </p:cNvPr>
          <p:cNvSpPr txBox="1">
            <a:spLocks noChangeArrowheads="1"/>
          </p:cNvSpPr>
          <p:nvPr/>
        </p:nvSpPr>
        <p:spPr bwMode="auto">
          <a:xfrm>
            <a:off x="139013" y="4778707"/>
            <a:ext cx="3250230" cy="954107"/>
          </a:xfrm>
          <a:prstGeom prst="rect">
            <a:avLst/>
          </a:prstGeom>
          <a:solidFill>
            <a:srgbClr val="FF0000"/>
          </a:solidFill>
          <a:ln w="9525">
            <a:solidFill>
              <a:schemeClr val="tx1"/>
            </a:solidFill>
            <a:miter lim="800000"/>
            <a:headEnd/>
            <a:tailEnd/>
          </a:ln>
        </p:spPr>
        <p:txBody>
          <a:bodyPr wrap="square">
            <a:spAutoFit/>
          </a:bodyPr>
          <a:lstStyle/>
          <a:p>
            <a:r>
              <a:rPr lang="en-US" sz="1400" dirty="0">
                <a:solidFill>
                  <a:schemeClr val="bg1"/>
                </a:solidFill>
                <a:latin typeface="Calibri" pitchFamily="34" charset="0"/>
              </a:rPr>
              <a:t>Note*</a:t>
            </a:r>
          </a:p>
          <a:p>
            <a:r>
              <a:rPr lang="en-US" sz="1400" dirty="0">
                <a:solidFill>
                  <a:schemeClr val="bg1"/>
                </a:solidFill>
                <a:latin typeface="Calibri" pitchFamily="34" charset="0"/>
              </a:rPr>
              <a:t>There are many other strategies used to regulate mental skills however the syllabus document only refers to these 3.</a:t>
            </a:r>
          </a:p>
        </p:txBody>
      </p:sp>
    </p:spTree>
    <p:extLst>
      <p:ext uri="{BB962C8B-B14F-4D97-AF65-F5344CB8AC3E}">
        <p14:creationId xmlns:p14="http://schemas.microsoft.com/office/powerpoint/2010/main" val="166648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6871387" y="6384496"/>
            <a:ext cx="2133600" cy="365125"/>
          </a:xfrm>
        </p:spPr>
        <p:txBody>
          <a:bodyPr/>
          <a:lstStyle/>
          <a:p>
            <a:pPr>
              <a:defRPr/>
            </a:pPr>
            <a:fld id="{6386FB41-845A-4468-B8F2-CC1C062F5F8D}" type="slidenum">
              <a:rPr lang="en-US" smtClean="0"/>
              <a:pPr>
                <a:defRPr/>
              </a:pPr>
              <a:t>11</a:t>
            </a:fld>
            <a:endParaRPr lang="en-US" dirty="0"/>
          </a:p>
        </p:txBody>
      </p:sp>
      <p:pic>
        <p:nvPicPr>
          <p:cNvPr id="4" name="Picture 3"/>
          <p:cNvPicPr>
            <a:picLocks noChangeAspect="1"/>
          </p:cNvPicPr>
          <p:nvPr/>
        </p:nvPicPr>
        <p:blipFill>
          <a:blip r:embed="rId2"/>
          <a:stretch>
            <a:fillRect/>
          </a:stretch>
        </p:blipFill>
        <p:spPr>
          <a:xfrm>
            <a:off x="6061075" y="1313647"/>
            <a:ext cx="3016250" cy="4237916"/>
          </a:xfrm>
          <a:prstGeom prst="rect">
            <a:avLst/>
          </a:prstGeom>
        </p:spPr>
      </p:pic>
      <p:sp>
        <p:nvSpPr>
          <p:cNvPr id="9" name="Rectangle 8"/>
          <p:cNvSpPr/>
          <p:nvPr/>
        </p:nvSpPr>
        <p:spPr>
          <a:xfrm>
            <a:off x="6553200" y="5551563"/>
            <a:ext cx="2835164" cy="215444"/>
          </a:xfrm>
          <a:prstGeom prst="rect">
            <a:avLst/>
          </a:prstGeom>
        </p:spPr>
        <p:txBody>
          <a:bodyPr wrap="square">
            <a:spAutoFit/>
          </a:bodyPr>
          <a:lstStyle/>
          <a:p>
            <a:r>
              <a:rPr lang="en-AU" sz="800" dirty="0"/>
              <a:t>https://www.flickr.com/photos/naparazzi/2927067231</a:t>
            </a:r>
          </a:p>
        </p:txBody>
      </p:sp>
      <p:sp>
        <p:nvSpPr>
          <p:cNvPr id="12" name="TextBox 11">
            <a:extLst>
              <a:ext uri="{FF2B5EF4-FFF2-40B4-BE49-F238E27FC236}">
                <a16:creationId xmlns:a16="http://schemas.microsoft.com/office/drawing/2014/main" id="{40E743A2-6F6D-0C40-9B2A-FD4FBED9A6AF}"/>
              </a:ext>
            </a:extLst>
          </p:cNvPr>
          <p:cNvSpPr txBox="1"/>
          <p:nvPr/>
        </p:nvSpPr>
        <p:spPr>
          <a:xfrm>
            <a:off x="0" y="0"/>
            <a:ext cx="9144000" cy="461665"/>
          </a:xfrm>
          <a:prstGeom prst="rect">
            <a:avLst/>
          </a:prstGeom>
          <a:solidFill>
            <a:schemeClr val="accent2"/>
          </a:solidFill>
          <a:ln>
            <a:solidFill>
              <a:schemeClr val="bg1"/>
            </a:solidFill>
          </a:ln>
        </p:spPr>
        <p:txBody>
          <a:bodyPr wrap="square" rtlCol="0">
            <a:spAutoFit/>
          </a:bodyPr>
          <a:lstStyle/>
          <a:p>
            <a:pPr algn="ctr"/>
            <a:r>
              <a:rPr lang="en-US" sz="2400" b="1">
                <a:solidFill>
                  <a:schemeClr val="bg1"/>
                </a:solidFill>
              </a:rPr>
              <a:t>INTRODUCTION TO SPORT PSYCHOLOGY</a:t>
            </a:r>
          </a:p>
        </p:txBody>
      </p:sp>
      <p:sp>
        <p:nvSpPr>
          <p:cNvPr id="13" name="Rectangle 12">
            <a:extLst>
              <a:ext uri="{FF2B5EF4-FFF2-40B4-BE49-F238E27FC236}">
                <a16:creationId xmlns:a16="http://schemas.microsoft.com/office/drawing/2014/main" id="{9B98E476-7FDD-6045-B9A7-FE1D256E844F}"/>
              </a:ext>
            </a:extLst>
          </p:cNvPr>
          <p:cNvSpPr/>
          <p:nvPr/>
        </p:nvSpPr>
        <p:spPr>
          <a:xfrm>
            <a:off x="152673" y="1142106"/>
            <a:ext cx="5752554" cy="4801314"/>
          </a:xfrm>
          <a:prstGeom prst="rect">
            <a:avLst/>
          </a:prstGeom>
          <a:solidFill>
            <a:schemeClr val="bg1"/>
          </a:solidFill>
          <a:ln>
            <a:solidFill>
              <a:schemeClr val="accent2"/>
            </a:solidFill>
          </a:ln>
        </p:spPr>
        <p:txBody>
          <a:bodyPr wrap="square">
            <a:spAutoFit/>
          </a:bodyPr>
          <a:lstStyle/>
          <a:p>
            <a:pPr>
              <a:lnSpc>
                <a:spcPct val="100000"/>
              </a:lnSpc>
              <a:spcBef>
                <a:spcPts val="0"/>
              </a:spcBef>
            </a:pPr>
            <a:r>
              <a:rPr lang="en-AU" b="1" dirty="0">
                <a:solidFill>
                  <a:srgbClr val="FF0000"/>
                </a:solidFill>
              </a:rPr>
              <a:t>Stress management</a:t>
            </a:r>
          </a:p>
          <a:p>
            <a:pPr marL="285750" indent="-285750">
              <a:buFont typeface="Arial" panose="020B0604020202020204" pitchFamily="34" charset="0"/>
              <a:buChar char="•"/>
            </a:pPr>
            <a:r>
              <a:rPr lang="en-AU" dirty="0"/>
              <a:t>Stress occurs when there is an imbalance between the demands of the task and the ability level of the performer to respond in a situation where failure has consequences.</a:t>
            </a:r>
            <a:r>
              <a:rPr lang="en-AU" b="1" dirty="0"/>
              <a:t> </a:t>
            </a:r>
          </a:p>
          <a:p>
            <a:pPr>
              <a:lnSpc>
                <a:spcPct val="100000"/>
              </a:lnSpc>
              <a:spcBef>
                <a:spcPts val="0"/>
              </a:spcBef>
            </a:pPr>
            <a:r>
              <a:rPr lang="en-AU" b="1" dirty="0">
                <a:solidFill>
                  <a:srgbClr val="FF0000"/>
                </a:solidFill>
              </a:rPr>
              <a:t>Concentration </a:t>
            </a:r>
          </a:p>
          <a:p>
            <a:pPr marL="285750" indent="-285750">
              <a:buFont typeface="Arial" panose="020B0604020202020204" pitchFamily="34" charset="0"/>
              <a:buChar char="•"/>
            </a:pPr>
            <a:r>
              <a:rPr lang="en-US" dirty="0"/>
              <a:t>The ability to focus on a task at hand whilst ignoring irrelevant cues or distractions.</a:t>
            </a:r>
            <a:endParaRPr lang="en-AU" dirty="0"/>
          </a:p>
          <a:p>
            <a:pPr>
              <a:lnSpc>
                <a:spcPct val="100000"/>
              </a:lnSpc>
              <a:spcBef>
                <a:spcPts val="0"/>
              </a:spcBef>
            </a:pPr>
            <a:r>
              <a:rPr lang="en-AU" b="1" dirty="0">
                <a:solidFill>
                  <a:srgbClr val="FF0000"/>
                </a:solidFill>
              </a:rPr>
              <a:t>Arousal </a:t>
            </a:r>
          </a:p>
          <a:p>
            <a:pPr marL="285750" indent="-285750">
              <a:buFont typeface="Arial" panose="020B0604020202020204" pitchFamily="34" charset="0"/>
              <a:buChar char="•"/>
            </a:pPr>
            <a:r>
              <a:rPr lang="en-AU" dirty="0"/>
              <a:t>The degree of stimulation or alertness present in a performer about to perform a skilled task. </a:t>
            </a:r>
          </a:p>
          <a:p>
            <a:pPr>
              <a:lnSpc>
                <a:spcPct val="100000"/>
              </a:lnSpc>
              <a:spcBef>
                <a:spcPts val="0"/>
              </a:spcBef>
            </a:pPr>
            <a:r>
              <a:rPr lang="en-AU" b="1" dirty="0">
                <a:solidFill>
                  <a:srgbClr val="FF0000"/>
                </a:solidFill>
              </a:rPr>
              <a:t>Motivation </a:t>
            </a:r>
          </a:p>
          <a:p>
            <a:pPr marL="285750" indent="-285750">
              <a:buFont typeface="Arial" panose="020B0604020202020204" pitchFamily="34" charset="0"/>
              <a:buChar char="•"/>
            </a:pPr>
            <a:r>
              <a:rPr lang="en-AU" dirty="0"/>
              <a:t>The direction and intensity of effort by a performer towards a given task.</a:t>
            </a:r>
          </a:p>
          <a:p>
            <a:pPr>
              <a:lnSpc>
                <a:spcPct val="100000"/>
              </a:lnSpc>
              <a:spcBef>
                <a:spcPts val="0"/>
              </a:spcBef>
            </a:pPr>
            <a:r>
              <a:rPr lang="en-AU" b="1" dirty="0">
                <a:solidFill>
                  <a:srgbClr val="FF0000"/>
                </a:solidFill>
              </a:rPr>
              <a:t>Self-confidence</a:t>
            </a:r>
          </a:p>
          <a:p>
            <a:pPr marL="285750" indent="-285750">
              <a:buFont typeface="Arial" panose="020B0604020202020204" pitchFamily="34" charset="0"/>
              <a:buChar char="•"/>
            </a:pPr>
            <a:r>
              <a:rPr lang="en-AU" dirty="0"/>
              <a:t>The belief that a performer has in their own ability to successfully perform a desired skill or behaviour.</a:t>
            </a:r>
          </a:p>
        </p:txBody>
      </p:sp>
      <p:sp>
        <p:nvSpPr>
          <p:cNvPr id="14" name="Footer Placeholder 3">
            <a:extLst>
              <a:ext uri="{FF2B5EF4-FFF2-40B4-BE49-F238E27FC236}">
                <a16:creationId xmlns:a16="http://schemas.microsoft.com/office/drawing/2014/main" id="{307278EF-29C1-934F-B79A-CA6400ED2A89}"/>
              </a:ext>
            </a:extLst>
          </p:cNvPr>
          <p:cNvSpPr>
            <a:spLocks noGrp="1"/>
          </p:cNvSpPr>
          <p:nvPr>
            <p:ph type="ftr" sz="quarter" idx="11"/>
          </p:nvPr>
        </p:nvSpPr>
        <p:spPr>
          <a:xfrm>
            <a:off x="3028950" y="6356351"/>
            <a:ext cx="3086100" cy="365125"/>
          </a:xfrm>
        </p:spPr>
        <p:txBody>
          <a:bodyPr/>
          <a:lstStyle/>
          <a:p>
            <a:r>
              <a:rPr lang="en-US"/>
              <a:t>©PE STUDIES RESOURCES</a:t>
            </a:r>
          </a:p>
        </p:txBody>
      </p:sp>
      <p:pic>
        <p:nvPicPr>
          <p:cNvPr id="15" name="Picture 2">
            <a:hlinkClick r:id="" action="ppaction://hlinkshowjump?jump=firstslide"/>
            <a:extLst>
              <a:ext uri="{FF2B5EF4-FFF2-40B4-BE49-F238E27FC236}">
                <a16:creationId xmlns:a16="http://schemas.microsoft.com/office/drawing/2014/main" id="{A8A6875F-9053-424C-90E2-F2AF792FD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hlinkClick r:id="rId4" action="ppaction://hlinksldjump"/>
            <a:extLst>
              <a:ext uri="{FF2B5EF4-FFF2-40B4-BE49-F238E27FC236}">
                <a16:creationId xmlns:a16="http://schemas.microsoft.com/office/drawing/2014/main" id="{816207C3-5A8B-FE44-83AB-D4D27CEC31C3}"/>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0" name="Rectangle 9">
            <a:extLst>
              <a:ext uri="{FF2B5EF4-FFF2-40B4-BE49-F238E27FC236}">
                <a16:creationId xmlns:a16="http://schemas.microsoft.com/office/drawing/2014/main" id="{56195E00-9641-4F45-8170-14560D947DDA}"/>
              </a:ext>
            </a:extLst>
          </p:cNvPr>
          <p:cNvSpPr/>
          <p:nvPr/>
        </p:nvSpPr>
        <p:spPr>
          <a:xfrm>
            <a:off x="152673" y="702990"/>
            <a:ext cx="2634439" cy="369332"/>
          </a:xfrm>
          <a:prstGeom prst="rect">
            <a:avLst/>
          </a:prstGeom>
          <a:solidFill>
            <a:srgbClr val="FF0000"/>
          </a:solidFill>
          <a:ln>
            <a:solidFill>
              <a:schemeClr val="tx1"/>
            </a:solidFill>
          </a:ln>
        </p:spPr>
        <p:txBody>
          <a:bodyPr wrap="none">
            <a:spAutoFit/>
          </a:bodyPr>
          <a:lstStyle/>
          <a:p>
            <a:r>
              <a:rPr lang="en-US" b="1" dirty="0">
                <a:solidFill>
                  <a:schemeClr val="bg1"/>
                </a:solidFill>
              </a:rPr>
              <a:t>Mental skills ⎯ definitions</a:t>
            </a:r>
          </a:p>
        </p:txBody>
      </p:sp>
    </p:spTree>
    <p:extLst>
      <p:ext uri="{BB962C8B-B14F-4D97-AF65-F5344CB8AC3E}">
        <p14:creationId xmlns:p14="http://schemas.microsoft.com/office/powerpoint/2010/main" val="67376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7082301" y="6493173"/>
            <a:ext cx="2057400" cy="365125"/>
          </a:xfrm>
        </p:spPr>
        <p:txBody>
          <a:bodyPr/>
          <a:lstStyle/>
          <a:p>
            <a:pPr>
              <a:defRPr/>
            </a:pPr>
            <a:fld id="{9CC6D304-DD60-4AEA-ACDD-010319871A2D}" type="slidenum">
              <a:rPr lang="en-US" smtClean="0"/>
              <a:pPr>
                <a:defRPr/>
              </a:pPr>
              <a:t>12</a:t>
            </a:fld>
            <a:endParaRPr lang="en-US" dirty="0"/>
          </a:p>
        </p:txBody>
      </p:sp>
      <p:sp>
        <p:nvSpPr>
          <p:cNvPr id="2" name="Rectangle 1">
            <a:extLst>
              <a:ext uri="{FF2B5EF4-FFF2-40B4-BE49-F238E27FC236}">
                <a16:creationId xmlns:a16="http://schemas.microsoft.com/office/drawing/2014/main" id="{B98581B6-46DB-4844-8458-10F10E06F08F}"/>
              </a:ext>
            </a:extLst>
          </p:cNvPr>
          <p:cNvSpPr/>
          <p:nvPr/>
        </p:nvSpPr>
        <p:spPr>
          <a:xfrm>
            <a:off x="139013" y="2337951"/>
            <a:ext cx="5220387" cy="2585323"/>
          </a:xfrm>
          <a:prstGeom prst="rect">
            <a:avLst/>
          </a:prstGeom>
          <a:solidFill>
            <a:schemeClr val="bg1"/>
          </a:solidFill>
          <a:ln>
            <a:solidFill>
              <a:schemeClr val="accent2"/>
            </a:solidFill>
          </a:ln>
        </p:spPr>
        <p:txBody>
          <a:bodyPr wrap="square">
            <a:spAutoFit/>
          </a:bodyPr>
          <a:lstStyle/>
          <a:p>
            <a:r>
              <a:rPr lang="en-US" b="1" dirty="0">
                <a:solidFill>
                  <a:srgbClr val="FF0000"/>
                </a:solidFill>
              </a:rPr>
              <a:t>Relaxation </a:t>
            </a:r>
          </a:p>
          <a:p>
            <a:pPr marL="285750" indent="-285750">
              <a:buFont typeface="Arial" panose="020B0604020202020204" pitchFamily="34" charset="0"/>
              <a:buChar char="•"/>
            </a:pPr>
            <a:r>
              <a:rPr lang="en-US" dirty="0"/>
              <a:t>An activity undertaken to reduce tension and the effects of physical and mental stress</a:t>
            </a:r>
          </a:p>
          <a:p>
            <a:r>
              <a:rPr lang="en-US" b="1" dirty="0">
                <a:solidFill>
                  <a:srgbClr val="FF0000"/>
                </a:solidFill>
              </a:rPr>
              <a:t>Imagery </a:t>
            </a:r>
          </a:p>
          <a:p>
            <a:pPr marL="285750" indent="-285750">
              <a:buFont typeface="Arial" panose="020B0604020202020204" pitchFamily="34" charset="0"/>
              <a:buChar char="•"/>
            </a:pPr>
            <a:r>
              <a:rPr lang="en-AU" dirty="0">
                <a:ea typeface="Calibri" panose="020F0502020204030204" pitchFamily="34" charset="0"/>
                <a:cs typeface="Times New Roman" panose="02020603050405020304" pitchFamily="18" charset="0"/>
              </a:rPr>
              <a:t>The mental recreation, using as many senses as possible, of a successful past performance or skill. </a:t>
            </a:r>
            <a:endParaRPr lang="en-US" dirty="0"/>
          </a:p>
          <a:p>
            <a:r>
              <a:rPr lang="en-US" b="1" dirty="0">
                <a:solidFill>
                  <a:srgbClr val="FF0000"/>
                </a:solidFill>
              </a:rPr>
              <a:t>Self-talk</a:t>
            </a:r>
          </a:p>
          <a:p>
            <a:pPr marL="285750" indent="-285750">
              <a:buFont typeface="Arial" panose="020B0604020202020204" pitchFamily="34" charset="0"/>
              <a:buChar char="•"/>
            </a:pPr>
            <a:r>
              <a:rPr lang="en-US" dirty="0"/>
              <a:t>Talking to / thinking to yourself positively before, during or after performance.</a:t>
            </a:r>
          </a:p>
        </p:txBody>
      </p:sp>
      <p:sp>
        <p:nvSpPr>
          <p:cNvPr id="10" name="TextBox 9">
            <a:extLst>
              <a:ext uri="{FF2B5EF4-FFF2-40B4-BE49-F238E27FC236}">
                <a16:creationId xmlns:a16="http://schemas.microsoft.com/office/drawing/2014/main" id="{449A40CF-942A-E94B-B2D5-372F873A2571}"/>
              </a:ext>
            </a:extLst>
          </p:cNvPr>
          <p:cNvSpPr txBox="1"/>
          <p:nvPr/>
        </p:nvSpPr>
        <p:spPr>
          <a:xfrm>
            <a:off x="0" y="0"/>
            <a:ext cx="9144000" cy="461665"/>
          </a:xfrm>
          <a:prstGeom prst="rect">
            <a:avLst/>
          </a:prstGeom>
          <a:solidFill>
            <a:schemeClr val="accent2"/>
          </a:solidFill>
          <a:ln>
            <a:solidFill>
              <a:schemeClr val="bg1"/>
            </a:solidFill>
          </a:ln>
        </p:spPr>
        <p:txBody>
          <a:bodyPr wrap="square" rtlCol="0">
            <a:spAutoFit/>
          </a:bodyPr>
          <a:lstStyle/>
          <a:p>
            <a:pPr algn="ctr"/>
            <a:r>
              <a:rPr lang="en-US" sz="2400" b="1">
                <a:solidFill>
                  <a:schemeClr val="bg1"/>
                </a:solidFill>
              </a:rPr>
              <a:t>INTRODUCTION TO SPORT PSYCHOLOGY</a:t>
            </a:r>
          </a:p>
        </p:txBody>
      </p:sp>
      <p:sp>
        <p:nvSpPr>
          <p:cNvPr id="11" name="Footer Placeholder 3">
            <a:extLst>
              <a:ext uri="{FF2B5EF4-FFF2-40B4-BE49-F238E27FC236}">
                <a16:creationId xmlns:a16="http://schemas.microsoft.com/office/drawing/2014/main" id="{105413F2-1B57-8746-BF9E-FC86D2357239}"/>
              </a:ext>
            </a:extLst>
          </p:cNvPr>
          <p:cNvSpPr>
            <a:spLocks noGrp="1"/>
          </p:cNvSpPr>
          <p:nvPr>
            <p:ph type="ftr" sz="quarter" idx="11"/>
          </p:nvPr>
        </p:nvSpPr>
        <p:spPr>
          <a:xfrm>
            <a:off x="3028950" y="6356351"/>
            <a:ext cx="3086100" cy="365125"/>
          </a:xfrm>
        </p:spPr>
        <p:txBody>
          <a:bodyPr/>
          <a:lstStyle/>
          <a:p>
            <a:r>
              <a:rPr lang="en-US"/>
              <a:t>©PE STUDIES RESOURCES</a:t>
            </a:r>
          </a:p>
        </p:txBody>
      </p:sp>
      <p:pic>
        <p:nvPicPr>
          <p:cNvPr id="12" name="Picture 2">
            <a:hlinkClick r:id="" action="ppaction://hlinkshowjump?jump=firstslide"/>
            <a:extLst>
              <a:ext uri="{FF2B5EF4-FFF2-40B4-BE49-F238E27FC236}">
                <a16:creationId xmlns:a16="http://schemas.microsoft.com/office/drawing/2014/main" id="{207CB2F2-2122-A243-BA57-6ADC78A238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hlinkClick r:id="rId3" action="ppaction://hlinksldjump"/>
            <a:extLst>
              <a:ext uri="{FF2B5EF4-FFF2-40B4-BE49-F238E27FC236}">
                <a16:creationId xmlns:a16="http://schemas.microsoft.com/office/drawing/2014/main" id="{EB221226-1908-9448-84A5-B0A4D48E0A26}"/>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8" name="Rectangle 7">
            <a:extLst>
              <a:ext uri="{FF2B5EF4-FFF2-40B4-BE49-F238E27FC236}">
                <a16:creationId xmlns:a16="http://schemas.microsoft.com/office/drawing/2014/main" id="{5164F84F-8E95-6A4F-B28A-AF95702B0E8D}"/>
              </a:ext>
            </a:extLst>
          </p:cNvPr>
          <p:cNvSpPr/>
          <p:nvPr/>
        </p:nvSpPr>
        <p:spPr>
          <a:xfrm>
            <a:off x="139013" y="1819093"/>
            <a:ext cx="3094758" cy="369332"/>
          </a:xfrm>
          <a:prstGeom prst="rect">
            <a:avLst/>
          </a:prstGeom>
          <a:solidFill>
            <a:srgbClr val="FF0000"/>
          </a:solidFill>
          <a:ln>
            <a:solidFill>
              <a:schemeClr val="tx1"/>
            </a:solidFill>
          </a:ln>
        </p:spPr>
        <p:txBody>
          <a:bodyPr wrap="none">
            <a:spAutoFit/>
          </a:bodyPr>
          <a:lstStyle/>
          <a:p>
            <a:r>
              <a:rPr lang="en-US" b="1" dirty="0">
                <a:solidFill>
                  <a:schemeClr val="bg1"/>
                </a:solidFill>
              </a:rPr>
              <a:t>Mental strategies ⎯ definitions</a:t>
            </a:r>
          </a:p>
        </p:txBody>
      </p:sp>
      <p:pic>
        <p:nvPicPr>
          <p:cNvPr id="1028" name="Picture 4" descr="Image result for rafael nadal">
            <a:extLst>
              <a:ext uri="{FF2B5EF4-FFF2-40B4-BE49-F238E27FC236}">
                <a16:creationId xmlns:a16="http://schemas.microsoft.com/office/drawing/2014/main" id="{AD84FE8A-0CF9-7043-B0AD-9B5E2376F3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5371" y="722313"/>
            <a:ext cx="3188359" cy="5816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4E51AF4-7322-8D4A-AD0E-78CCD0599A27}"/>
              </a:ext>
            </a:extLst>
          </p:cNvPr>
          <p:cNvSpPr/>
          <p:nvPr/>
        </p:nvSpPr>
        <p:spPr>
          <a:xfrm>
            <a:off x="7036487" y="6506458"/>
            <a:ext cx="1968500" cy="169277"/>
          </a:xfrm>
          <a:prstGeom prst="rect">
            <a:avLst/>
          </a:prstGeom>
        </p:spPr>
        <p:txBody>
          <a:bodyPr wrap="square">
            <a:spAutoFit/>
          </a:bodyPr>
          <a:lstStyle/>
          <a:p>
            <a:r>
              <a:rPr lang="en-US" sz="500" dirty="0"/>
              <a:t>https://</a:t>
            </a:r>
            <a:r>
              <a:rPr lang="en-US" sz="500" dirty="0" err="1"/>
              <a:t>sco.m.wikipedia.org</a:t>
            </a:r>
            <a:r>
              <a:rPr lang="en-US" sz="500" dirty="0"/>
              <a:t>/wiki/File:Nadal_Miami_2009_1.jpg</a:t>
            </a:r>
          </a:p>
        </p:txBody>
      </p:sp>
    </p:spTree>
    <p:extLst>
      <p:ext uri="{BB962C8B-B14F-4D97-AF65-F5344CB8AC3E}">
        <p14:creationId xmlns:p14="http://schemas.microsoft.com/office/powerpoint/2010/main" val="3797559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357188" y="856348"/>
            <a:ext cx="4000500" cy="567475"/>
          </a:xfrm>
          <a:solidFill>
            <a:srgbClr val="FF40FF"/>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normAutofit/>
          </a:bodyPr>
          <a:lstStyle/>
          <a:p>
            <a:pPr algn="ctr" fontAlgn="auto">
              <a:spcAft>
                <a:spcPts val="0"/>
              </a:spcAft>
              <a:buFont typeface="Arial" pitchFamily="34" charset="0"/>
              <a:buNone/>
              <a:defRPr/>
            </a:pPr>
            <a:r>
              <a:rPr lang="en-US" sz="1800" dirty="0">
                <a:solidFill>
                  <a:schemeClr val="bg1"/>
                </a:solidFill>
              </a:rPr>
              <a:t>What are mental skills?  </a:t>
            </a:r>
          </a:p>
        </p:txBody>
      </p:sp>
      <p:sp>
        <p:nvSpPr>
          <p:cNvPr id="6" name="Content Placeholder 5"/>
          <p:cNvSpPr>
            <a:spLocks noGrp="1"/>
          </p:cNvSpPr>
          <p:nvPr>
            <p:ph sz="half" idx="2"/>
          </p:nvPr>
        </p:nvSpPr>
        <p:spPr>
          <a:xfrm>
            <a:off x="357188" y="1500189"/>
            <a:ext cx="4000498" cy="1375198"/>
          </a:xfrm>
          <a:solidFill>
            <a:srgbClr val="F8C6EC"/>
          </a:solidFill>
          <a:ln>
            <a:solidFill>
              <a:schemeClr val="tx1"/>
            </a:solidFill>
          </a:ln>
        </p:spPr>
        <p:style>
          <a:lnRef idx="1">
            <a:schemeClr val="dk1"/>
          </a:lnRef>
          <a:fillRef idx="2">
            <a:schemeClr val="dk1"/>
          </a:fillRef>
          <a:effectRef idx="1">
            <a:schemeClr val="dk1"/>
          </a:effectRef>
          <a:fontRef idx="minor">
            <a:schemeClr val="dk1"/>
          </a:fontRef>
        </p:style>
        <p:txBody>
          <a:bodyPr rtlCol="0">
            <a:normAutofit/>
          </a:bodyPr>
          <a:lstStyle/>
          <a:p>
            <a:pPr marL="457200" indent="-457200" eaLnBrk="0" hangingPunct="0">
              <a:spcBef>
                <a:spcPct val="0"/>
              </a:spcBef>
              <a:buFont typeface="+mj-lt"/>
              <a:buAutoNum type="arabicPeriod"/>
              <a:defRPr/>
            </a:pPr>
            <a:r>
              <a:rPr lang="en-US" sz="1800" dirty="0">
                <a:ea typeface="Calibri" pitchFamily="34" charset="0"/>
                <a:cs typeface="Times New Roman" pitchFamily="18" charset="0"/>
              </a:rPr>
              <a:t>Motivation</a:t>
            </a:r>
            <a:endParaRPr lang="en-US" sz="1800" dirty="0">
              <a:cs typeface="Arial" pitchFamily="34" charset="0"/>
            </a:endParaRPr>
          </a:p>
          <a:p>
            <a:pPr marL="457200" indent="-457200" eaLnBrk="0" hangingPunct="0">
              <a:spcBef>
                <a:spcPct val="0"/>
              </a:spcBef>
              <a:buFont typeface="+mj-lt"/>
              <a:buAutoNum type="arabicPeriod"/>
              <a:defRPr/>
            </a:pPr>
            <a:r>
              <a:rPr lang="en-US" sz="1800" dirty="0">
                <a:ea typeface="Calibri" pitchFamily="34" charset="0"/>
                <a:cs typeface="Times New Roman" pitchFamily="18" charset="0"/>
              </a:rPr>
              <a:t>Self-confidence </a:t>
            </a:r>
          </a:p>
          <a:p>
            <a:pPr marL="457200" indent="-457200" eaLnBrk="0" hangingPunct="0">
              <a:spcBef>
                <a:spcPct val="0"/>
              </a:spcBef>
              <a:buFont typeface="+mj-lt"/>
              <a:buAutoNum type="arabicPeriod"/>
              <a:defRPr/>
            </a:pPr>
            <a:r>
              <a:rPr lang="en-US" sz="1800" dirty="0">
                <a:ea typeface="Calibri" pitchFamily="34" charset="0"/>
                <a:cs typeface="Times New Roman" pitchFamily="18" charset="0"/>
              </a:rPr>
              <a:t>Stress Management</a:t>
            </a:r>
            <a:endParaRPr lang="en-US" sz="1800" dirty="0"/>
          </a:p>
          <a:p>
            <a:pPr marL="457200" indent="-457200" eaLnBrk="0" hangingPunct="0">
              <a:spcBef>
                <a:spcPct val="0"/>
              </a:spcBef>
              <a:buFont typeface="+mj-lt"/>
              <a:buAutoNum type="arabicPeriod"/>
              <a:defRPr/>
            </a:pPr>
            <a:r>
              <a:rPr lang="en-US" sz="1800" dirty="0">
                <a:ea typeface="Calibri" pitchFamily="34" charset="0"/>
                <a:cs typeface="Times New Roman" pitchFamily="18" charset="0"/>
              </a:rPr>
              <a:t>Concentration</a:t>
            </a:r>
            <a:endParaRPr lang="en-US" sz="1800" dirty="0">
              <a:cs typeface="Arial" pitchFamily="34" charset="0"/>
            </a:endParaRPr>
          </a:p>
          <a:p>
            <a:pPr marL="457200" indent="-457200" eaLnBrk="0" hangingPunct="0">
              <a:spcBef>
                <a:spcPct val="0"/>
              </a:spcBef>
              <a:buFont typeface="+mj-lt"/>
              <a:buAutoNum type="arabicPeriod"/>
              <a:defRPr/>
            </a:pPr>
            <a:r>
              <a:rPr lang="en-US" sz="1800" dirty="0">
                <a:ea typeface="Calibri" pitchFamily="34" charset="0"/>
                <a:cs typeface="Times New Roman" pitchFamily="18" charset="0"/>
              </a:rPr>
              <a:t>Arousal Regulation</a:t>
            </a:r>
            <a:endParaRPr lang="en-US" sz="1800" dirty="0">
              <a:cs typeface="Arial" pitchFamily="34" charset="0"/>
            </a:endParaRPr>
          </a:p>
        </p:txBody>
      </p:sp>
      <p:sp>
        <p:nvSpPr>
          <p:cNvPr id="7" name="Text Placeholder 6"/>
          <p:cNvSpPr>
            <a:spLocks noGrp="1"/>
          </p:cNvSpPr>
          <p:nvPr>
            <p:ph type="body" sz="quarter" idx="3"/>
          </p:nvPr>
        </p:nvSpPr>
        <p:spPr>
          <a:xfrm>
            <a:off x="4857750" y="857250"/>
            <a:ext cx="4041775" cy="566573"/>
          </a:xfrm>
          <a:solidFill>
            <a:srgbClr val="35FEFF"/>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fontAlgn="auto">
              <a:spcAft>
                <a:spcPts val="0"/>
              </a:spcAft>
              <a:buFont typeface="Arial" pitchFamily="34" charset="0"/>
              <a:buNone/>
              <a:defRPr/>
            </a:pPr>
            <a:r>
              <a:rPr lang="en-US" sz="1800" dirty="0"/>
              <a:t>What strategies can be used to develop mental skills?</a:t>
            </a:r>
          </a:p>
        </p:txBody>
      </p:sp>
      <p:sp>
        <p:nvSpPr>
          <p:cNvPr id="8" name="Content Placeholder 7"/>
          <p:cNvSpPr>
            <a:spLocks noGrp="1"/>
          </p:cNvSpPr>
          <p:nvPr>
            <p:ph sz="quarter" idx="4"/>
          </p:nvPr>
        </p:nvSpPr>
        <p:spPr>
          <a:xfrm>
            <a:off x="4857750" y="1500189"/>
            <a:ext cx="4041775" cy="1375198"/>
          </a:xfrm>
          <a:solidFill>
            <a:srgbClr val="BEFF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ormAutofit/>
          </a:bodyPr>
          <a:lstStyle/>
          <a:p>
            <a:pPr marL="457200" indent="-457200" eaLnBrk="0" hangingPunct="0">
              <a:spcBef>
                <a:spcPct val="0"/>
              </a:spcBef>
              <a:buFont typeface="+mj-lt"/>
              <a:buAutoNum type="arabicPeriod"/>
              <a:defRPr/>
            </a:pPr>
            <a:r>
              <a:rPr lang="en-US" sz="1800" dirty="0">
                <a:ea typeface="Calibri" pitchFamily="34" charset="0"/>
                <a:cs typeface="Times New Roman" pitchFamily="18" charset="0"/>
              </a:rPr>
              <a:t>Imagery</a:t>
            </a:r>
            <a:endParaRPr lang="en-US" sz="1800" dirty="0">
              <a:cs typeface="Arial" pitchFamily="34" charset="0"/>
            </a:endParaRPr>
          </a:p>
          <a:p>
            <a:pPr marL="457200" indent="-457200" eaLnBrk="0" hangingPunct="0">
              <a:spcBef>
                <a:spcPct val="0"/>
              </a:spcBef>
              <a:buFont typeface="+mj-lt"/>
              <a:buAutoNum type="arabicPeriod"/>
              <a:defRPr/>
            </a:pPr>
            <a:r>
              <a:rPr lang="en-US" sz="1800" dirty="0">
                <a:ea typeface="Calibri" pitchFamily="34" charset="0"/>
                <a:cs typeface="Times New Roman" pitchFamily="18" charset="0"/>
              </a:rPr>
              <a:t>Relaxation </a:t>
            </a:r>
            <a:endParaRPr lang="en-US" sz="1800" dirty="0">
              <a:cs typeface="Arial" pitchFamily="34" charset="0"/>
            </a:endParaRPr>
          </a:p>
          <a:p>
            <a:pPr marL="457200" indent="-457200" eaLnBrk="0" hangingPunct="0">
              <a:spcBef>
                <a:spcPct val="0"/>
              </a:spcBef>
              <a:buFont typeface="+mj-lt"/>
              <a:buAutoNum type="arabicPeriod"/>
              <a:defRPr/>
            </a:pPr>
            <a:r>
              <a:rPr lang="en-US" sz="1800" dirty="0">
                <a:ea typeface="Calibri" pitchFamily="34" charset="0"/>
                <a:cs typeface="Times New Roman" pitchFamily="18" charset="0"/>
              </a:rPr>
              <a:t>Self-talk</a:t>
            </a:r>
            <a:endParaRPr lang="en-US" sz="1800" dirty="0">
              <a:cs typeface="Arial" pitchFamily="34" charset="0"/>
            </a:endParaRPr>
          </a:p>
        </p:txBody>
      </p:sp>
      <p:sp>
        <p:nvSpPr>
          <p:cNvPr id="16" name="TextBox 15"/>
          <p:cNvSpPr txBox="1"/>
          <p:nvPr/>
        </p:nvSpPr>
        <p:spPr>
          <a:xfrm>
            <a:off x="5245100" y="3803826"/>
            <a:ext cx="3654425" cy="1200329"/>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wrap="square">
            <a:spAutoFit/>
          </a:bodyPr>
          <a:lstStyle/>
          <a:p>
            <a:pPr fontAlgn="auto">
              <a:spcBef>
                <a:spcPts val="0"/>
              </a:spcBef>
              <a:spcAft>
                <a:spcPts val="0"/>
              </a:spcAft>
              <a:defRPr/>
            </a:pPr>
            <a:r>
              <a:rPr lang="en-US" dirty="0"/>
              <a:t>The kicker has a kick after the siren to win the game. What mental skills strategies would be important to this player? Why?</a:t>
            </a:r>
          </a:p>
        </p:txBody>
      </p:sp>
      <p:sp>
        <p:nvSpPr>
          <p:cNvPr id="12" name="Slide Number Placeholder 11"/>
          <p:cNvSpPr>
            <a:spLocks noGrp="1"/>
          </p:cNvSpPr>
          <p:nvPr>
            <p:ph type="sldNum" sz="quarter" idx="12"/>
          </p:nvPr>
        </p:nvSpPr>
        <p:spPr/>
        <p:txBody>
          <a:bodyPr/>
          <a:lstStyle/>
          <a:p>
            <a:pPr>
              <a:defRPr/>
            </a:pPr>
            <a:fld id="{C7CDEB90-63C2-48CA-A146-130C6F4FAE87}" type="slidenum">
              <a:rPr lang="en-US" smtClean="0"/>
              <a:pPr>
                <a:defRPr/>
              </a:pPr>
              <a:t>13</a:t>
            </a:fld>
            <a:endParaRPr lang="en-US"/>
          </a:p>
        </p:txBody>
      </p:sp>
      <p:sp>
        <p:nvSpPr>
          <p:cNvPr id="17" name="TextBox 16">
            <a:extLst>
              <a:ext uri="{FF2B5EF4-FFF2-40B4-BE49-F238E27FC236}">
                <a16:creationId xmlns:a16="http://schemas.microsoft.com/office/drawing/2014/main" id="{4B908A27-E1D5-2345-869E-450FD42135DC}"/>
              </a:ext>
            </a:extLst>
          </p:cNvPr>
          <p:cNvSpPr txBox="1"/>
          <p:nvPr/>
        </p:nvSpPr>
        <p:spPr>
          <a:xfrm>
            <a:off x="0" y="0"/>
            <a:ext cx="9144000" cy="461665"/>
          </a:xfrm>
          <a:prstGeom prst="rect">
            <a:avLst/>
          </a:prstGeom>
          <a:solidFill>
            <a:schemeClr val="accent2"/>
          </a:solidFill>
          <a:ln>
            <a:solidFill>
              <a:schemeClr val="bg1"/>
            </a:solidFill>
          </a:ln>
        </p:spPr>
        <p:txBody>
          <a:bodyPr wrap="square" rtlCol="0">
            <a:spAutoFit/>
          </a:bodyPr>
          <a:lstStyle/>
          <a:p>
            <a:pPr algn="ctr"/>
            <a:r>
              <a:rPr lang="en-US" sz="2400" b="1">
                <a:solidFill>
                  <a:schemeClr val="bg1"/>
                </a:solidFill>
              </a:rPr>
              <a:t>INTRODUCTION TO SPORT PSYCHOLOGY</a:t>
            </a:r>
          </a:p>
        </p:txBody>
      </p:sp>
      <p:sp>
        <p:nvSpPr>
          <p:cNvPr id="18" name="Footer Placeholder 3">
            <a:extLst>
              <a:ext uri="{FF2B5EF4-FFF2-40B4-BE49-F238E27FC236}">
                <a16:creationId xmlns:a16="http://schemas.microsoft.com/office/drawing/2014/main" id="{D11FD686-D986-D843-AA19-F928F49D3F2F}"/>
              </a:ext>
            </a:extLst>
          </p:cNvPr>
          <p:cNvSpPr>
            <a:spLocks noGrp="1"/>
          </p:cNvSpPr>
          <p:nvPr>
            <p:ph type="ftr" sz="quarter" idx="11"/>
          </p:nvPr>
        </p:nvSpPr>
        <p:spPr>
          <a:xfrm>
            <a:off x="3028950" y="6356351"/>
            <a:ext cx="3086100" cy="365125"/>
          </a:xfrm>
        </p:spPr>
        <p:txBody>
          <a:bodyPr/>
          <a:lstStyle/>
          <a:p>
            <a:r>
              <a:rPr lang="en-US"/>
              <a:t>©PE STUDIES RESOURCES</a:t>
            </a:r>
          </a:p>
        </p:txBody>
      </p:sp>
      <p:pic>
        <p:nvPicPr>
          <p:cNvPr id="19" name="Picture 2">
            <a:hlinkClick r:id="" action="ppaction://hlinkshowjump?jump=firstslide"/>
            <a:extLst>
              <a:ext uri="{FF2B5EF4-FFF2-40B4-BE49-F238E27FC236}">
                <a16:creationId xmlns:a16="http://schemas.microsoft.com/office/drawing/2014/main" id="{BCDE5281-656B-0D4B-B494-1C5FF14508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hlinkClick r:id="rId4" action="ppaction://hlinksldjump"/>
            <a:extLst>
              <a:ext uri="{FF2B5EF4-FFF2-40B4-BE49-F238E27FC236}">
                <a16:creationId xmlns:a16="http://schemas.microsoft.com/office/drawing/2014/main" id="{2964A267-80C4-114D-BC84-8F244D51599B}"/>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pic>
        <p:nvPicPr>
          <p:cNvPr id="2050" name="Picture 2" descr="grass soccer stadium goal player rugby velodrome sports ball marseille kick tackle football player soccer specific stadium soccer kick">
            <a:extLst>
              <a:ext uri="{FF2B5EF4-FFF2-40B4-BE49-F238E27FC236}">
                <a16:creationId xmlns:a16="http://schemas.microsoft.com/office/drawing/2014/main" id="{C0D3E98C-9341-014C-84A7-D007114275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88" y="3287998"/>
            <a:ext cx="4572001" cy="2970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82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4EE573-4EEC-F844-824A-06616D71CF76}"/>
              </a:ext>
            </a:extLst>
          </p:cNvPr>
          <p:cNvSpPr>
            <a:spLocks noGrp="1"/>
          </p:cNvSpPr>
          <p:nvPr>
            <p:ph type="ftr" sz="quarter" idx="11"/>
          </p:nvPr>
        </p:nvSpPr>
        <p:spPr/>
        <p:txBody>
          <a:bodyPr/>
          <a:lstStyle/>
          <a:p>
            <a:r>
              <a:rPr lang="en-US"/>
              <a:t>©PE STUDIES RESOURCES</a:t>
            </a:r>
          </a:p>
        </p:txBody>
      </p:sp>
      <p:sp>
        <p:nvSpPr>
          <p:cNvPr id="5" name="Slide Number Placeholder 4">
            <a:extLst>
              <a:ext uri="{FF2B5EF4-FFF2-40B4-BE49-F238E27FC236}">
                <a16:creationId xmlns:a16="http://schemas.microsoft.com/office/drawing/2014/main" id="{FAAF1E36-9388-5545-9ACC-94BE5339E36D}"/>
              </a:ext>
            </a:extLst>
          </p:cNvPr>
          <p:cNvSpPr>
            <a:spLocks noGrp="1"/>
          </p:cNvSpPr>
          <p:nvPr>
            <p:ph type="sldNum" sz="quarter" idx="12"/>
          </p:nvPr>
        </p:nvSpPr>
        <p:spPr/>
        <p:txBody>
          <a:bodyPr/>
          <a:lstStyle/>
          <a:p>
            <a:fld id="{77EF1805-3056-A44D-8D1C-083340B68C15}" type="slidenum">
              <a:rPr lang="en-US" smtClean="0"/>
              <a:t>14</a:t>
            </a:fld>
            <a:endParaRPr lang="en-US"/>
          </a:p>
        </p:txBody>
      </p:sp>
      <p:pic>
        <p:nvPicPr>
          <p:cNvPr id="6" name="Picture 2">
            <a:hlinkClick r:id="" action="ppaction://hlinkshowjump?jump=firstslide"/>
            <a:extLst>
              <a:ext uri="{FF2B5EF4-FFF2-40B4-BE49-F238E27FC236}">
                <a16:creationId xmlns:a16="http://schemas.microsoft.com/office/drawing/2014/main" id="{1E7CEF28-CB2E-BA47-A1FB-EDD23C777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3" action="ppaction://hlinksldjump"/>
            <a:extLst>
              <a:ext uri="{FF2B5EF4-FFF2-40B4-BE49-F238E27FC236}">
                <a16:creationId xmlns:a16="http://schemas.microsoft.com/office/drawing/2014/main" id="{A117C54B-BF8A-4541-A02D-258F11E1C593}"/>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9" name="Rectangle 8">
            <a:extLst>
              <a:ext uri="{FF2B5EF4-FFF2-40B4-BE49-F238E27FC236}">
                <a16:creationId xmlns:a16="http://schemas.microsoft.com/office/drawing/2014/main" id="{55659F7B-51DD-6E4A-AB4C-BA3F7C3D4F5B}"/>
              </a:ext>
            </a:extLst>
          </p:cNvPr>
          <p:cNvSpPr/>
          <p:nvPr/>
        </p:nvSpPr>
        <p:spPr>
          <a:xfrm>
            <a:off x="259491" y="889844"/>
            <a:ext cx="8711513" cy="3416320"/>
          </a:xfrm>
          <a:prstGeom prst="rect">
            <a:avLst/>
          </a:prstGeom>
          <a:solidFill>
            <a:schemeClr val="bg1"/>
          </a:solidFill>
          <a:ln>
            <a:solidFill>
              <a:schemeClr val="accent2"/>
            </a:solidFill>
          </a:ln>
        </p:spPr>
        <p:txBody>
          <a:bodyPr wrap="square">
            <a:spAutoFit/>
          </a:bodyPr>
          <a:lstStyle/>
          <a:p>
            <a:pPr marL="285750" lvl="0" indent="-285750">
              <a:buFont typeface="Arial" panose="020B0604020202020204" pitchFamily="34" charset="0"/>
              <a:buChar char="•"/>
            </a:pPr>
            <a:r>
              <a:rPr lang="en-AU" dirty="0">
                <a:highlight>
                  <a:srgbClr val="FFFF00"/>
                </a:highlight>
              </a:rPr>
              <a:t>Mental skills required for improving performance and achieving the ideal performance state (‘the zone’)</a:t>
            </a:r>
          </a:p>
          <a:p>
            <a:pPr marL="742950" lvl="1" indent="-285750">
              <a:buFont typeface="Arial" panose="020B0604020202020204" pitchFamily="34" charset="0"/>
              <a:buChar char="•"/>
            </a:pPr>
            <a:r>
              <a:rPr lang="en-AU" dirty="0">
                <a:highlight>
                  <a:srgbClr val="FFFF00"/>
                </a:highlight>
              </a:rPr>
              <a:t>intrinsic motivation</a:t>
            </a:r>
          </a:p>
          <a:p>
            <a:pPr marL="742950" lvl="1" indent="-285750">
              <a:buFont typeface="Arial" panose="020B0604020202020204" pitchFamily="34" charset="0"/>
              <a:buChar char="•"/>
            </a:pPr>
            <a:r>
              <a:rPr lang="en-AU" dirty="0"/>
              <a:t>self-confidence</a:t>
            </a:r>
          </a:p>
          <a:p>
            <a:pPr marL="742950" lvl="1" indent="-285750">
              <a:buFont typeface="Arial" panose="020B0604020202020204" pitchFamily="34" charset="0"/>
              <a:buChar char="•"/>
            </a:pPr>
            <a:r>
              <a:rPr lang="en-AU" dirty="0"/>
              <a:t>stress management</a:t>
            </a:r>
          </a:p>
          <a:p>
            <a:pPr marL="742950" lvl="1" indent="-285750">
              <a:buFont typeface="Arial" panose="020B0604020202020204" pitchFamily="34" charset="0"/>
              <a:buChar char="•"/>
            </a:pPr>
            <a:r>
              <a:rPr lang="en-AU" dirty="0"/>
              <a:t>concentration or attentional control – </a:t>
            </a:r>
            <a:r>
              <a:rPr lang="en-AU" dirty="0" err="1"/>
              <a:t>Nideffer’s</a:t>
            </a:r>
            <a:r>
              <a:rPr lang="en-AU" dirty="0"/>
              <a:t> model</a:t>
            </a:r>
          </a:p>
          <a:p>
            <a:pPr marL="742950" lvl="1" indent="-285750">
              <a:buFont typeface="Arial" panose="020B0604020202020204" pitchFamily="34" charset="0"/>
              <a:buChar char="•"/>
            </a:pPr>
            <a:r>
              <a:rPr lang="en-AU" dirty="0"/>
              <a:t>arousal regulation for optimal performance including the inverted U hypothesis</a:t>
            </a:r>
          </a:p>
          <a:p>
            <a:pPr marL="285750" indent="-285750">
              <a:buFont typeface="Arial" panose="020B0604020202020204" pitchFamily="34" charset="0"/>
              <a:buChar char="•"/>
            </a:pPr>
            <a:r>
              <a:rPr lang="en-AU" dirty="0">
                <a:highlight>
                  <a:srgbClr val="FFFF00"/>
                </a:highlight>
              </a:rPr>
              <a:t>influence of age, skill level, and type of activity on mental skills in relation to </a:t>
            </a:r>
          </a:p>
          <a:p>
            <a:pPr marL="742950" lvl="1" indent="-285750">
              <a:buFont typeface="Arial" panose="020B0604020202020204" pitchFamily="34" charset="0"/>
              <a:buChar char="•"/>
            </a:pPr>
            <a:r>
              <a:rPr lang="en-AU" dirty="0">
                <a:highlight>
                  <a:srgbClr val="FFFF00"/>
                </a:highlight>
              </a:rPr>
              <a:t>motivation</a:t>
            </a:r>
          </a:p>
          <a:p>
            <a:pPr marL="742950" lvl="1" indent="-285750">
              <a:buFont typeface="Arial" panose="020B0604020202020204" pitchFamily="34" charset="0"/>
              <a:buChar char="•"/>
            </a:pPr>
            <a:r>
              <a:rPr lang="en-AU" dirty="0"/>
              <a:t>arousal regulation (inverted U hypothesis)</a:t>
            </a:r>
          </a:p>
          <a:p>
            <a:pPr marL="742950" lvl="1" indent="-285750">
              <a:buFont typeface="Arial" panose="020B0604020202020204" pitchFamily="34" charset="0"/>
              <a:buChar char="•"/>
            </a:pPr>
            <a:r>
              <a:rPr lang="en-AU" dirty="0"/>
              <a:t>concentration</a:t>
            </a:r>
          </a:p>
          <a:p>
            <a:endParaRPr lang="en-AU" dirty="0">
              <a:effectLst/>
            </a:endParaRPr>
          </a:p>
        </p:txBody>
      </p:sp>
      <p:sp>
        <p:nvSpPr>
          <p:cNvPr id="11" name="TextBox 10">
            <a:extLst>
              <a:ext uri="{FF2B5EF4-FFF2-40B4-BE49-F238E27FC236}">
                <a16:creationId xmlns:a16="http://schemas.microsoft.com/office/drawing/2014/main" id="{322BBA4C-DD6D-9D4E-97E6-F726FCA59B5C}"/>
              </a:ext>
            </a:extLst>
          </p:cNvPr>
          <p:cNvSpPr txBox="1"/>
          <p:nvPr/>
        </p:nvSpPr>
        <p:spPr>
          <a:xfrm>
            <a:off x="4485735" y="4107942"/>
            <a:ext cx="4485269"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dirty="0"/>
              <a:t>School Curriculum and Standards Authority. Physical Education Studies ATAR Year 11 Syllabus, 2016.</a:t>
            </a:r>
          </a:p>
        </p:txBody>
      </p:sp>
      <p:sp>
        <p:nvSpPr>
          <p:cNvPr id="10" name="TextBox 9">
            <a:extLst>
              <a:ext uri="{FF2B5EF4-FFF2-40B4-BE49-F238E27FC236}">
                <a16:creationId xmlns:a16="http://schemas.microsoft.com/office/drawing/2014/main" id="{616153AF-E3E2-2C40-9022-88726E0CC08C}"/>
              </a:ext>
            </a:extLst>
          </p:cNvPr>
          <p:cNvSpPr txBox="1"/>
          <p:nvPr/>
        </p:nvSpPr>
        <p:spPr>
          <a:xfrm>
            <a:off x="0" y="0"/>
            <a:ext cx="9144000" cy="461665"/>
          </a:xfrm>
          <a:prstGeom prst="rect">
            <a:avLst/>
          </a:prstGeom>
          <a:solidFill>
            <a:srgbClr val="FF0000"/>
          </a:solidFill>
          <a:ln>
            <a:solidFill>
              <a:schemeClr val="bg1"/>
            </a:solidFill>
          </a:ln>
        </p:spPr>
        <p:txBody>
          <a:bodyPr wrap="square" rtlCol="0">
            <a:spAutoFit/>
          </a:bodyPr>
          <a:lstStyle/>
          <a:p>
            <a:pPr algn="ctr"/>
            <a:r>
              <a:rPr lang="en-US" sz="2400" b="1" dirty="0">
                <a:solidFill>
                  <a:schemeClr val="bg1"/>
                </a:solidFill>
              </a:rPr>
              <a:t>MENTAL SKILLS – MOTIVATION</a:t>
            </a:r>
          </a:p>
        </p:txBody>
      </p:sp>
    </p:spTree>
    <p:extLst>
      <p:ext uri="{BB962C8B-B14F-4D97-AF65-F5344CB8AC3E}">
        <p14:creationId xmlns:p14="http://schemas.microsoft.com/office/powerpoint/2010/main" val="1598034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39013" y="1495485"/>
            <a:ext cx="8865974" cy="4862870"/>
          </a:xfrm>
          <a:prstGeom prst="rect">
            <a:avLst/>
          </a:prstGeom>
          <a:solidFill>
            <a:schemeClr val="bg1"/>
          </a:solidFill>
          <a:ln>
            <a:solidFill>
              <a:srgbClr val="C00000"/>
            </a:solidFill>
          </a:ln>
        </p:spPr>
        <p:style>
          <a:lnRef idx="1">
            <a:schemeClr val="accent6"/>
          </a:lnRef>
          <a:fillRef idx="2">
            <a:schemeClr val="accent6"/>
          </a:fillRef>
          <a:effectRef idx="1">
            <a:schemeClr val="accent6"/>
          </a:effectRef>
          <a:fontRef idx="minor">
            <a:schemeClr val="dk1"/>
          </a:fontRef>
        </p:style>
        <p:txBody>
          <a:bodyPr wrap="square">
            <a:spAutoFit/>
          </a:bodyPr>
          <a:lstStyle/>
          <a:p>
            <a:pPr fontAlgn="auto">
              <a:spcBef>
                <a:spcPts val="0"/>
              </a:spcBef>
              <a:spcAft>
                <a:spcPts val="0"/>
              </a:spcAft>
              <a:defRPr/>
            </a:pPr>
            <a:r>
              <a:rPr lang="en-US" dirty="0">
                <a:solidFill>
                  <a:schemeClr val="tx1"/>
                </a:solidFill>
              </a:rPr>
              <a:t>There are 2 types of motivation</a:t>
            </a:r>
            <a:endParaRPr lang="en-US" sz="1000" dirty="0">
              <a:solidFill>
                <a:schemeClr val="tx1"/>
              </a:solidFill>
            </a:endParaRPr>
          </a:p>
          <a:p>
            <a:pPr>
              <a:defRPr/>
            </a:pPr>
            <a:r>
              <a:rPr lang="en-US" b="1" u="sng" dirty="0">
                <a:solidFill>
                  <a:srgbClr val="FF0000"/>
                </a:solidFill>
              </a:rPr>
              <a:t>Extrinsic motivation</a:t>
            </a:r>
          </a:p>
          <a:p>
            <a:pPr>
              <a:defRPr/>
            </a:pPr>
            <a:endParaRPr lang="en-US" sz="1000" b="1" u="sng" dirty="0">
              <a:solidFill>
                <a:srgbClr val="7030A0"/>
              </a:solidFill>
            </a:endParaRPr>
          </a:p>
          <a:p>
            <a:pPr marL="342900" indent="-342900">
              <a:buFont typeface="Arial" panose="020B0604020202020204" pitchFamily="34" charset="0"/>
              <a:buChar char="•"/>
              <a:defRPr/>
            </a:pPr>
            <a:r>
              <a:rPr lang="en-AU" dirty="0"/>
              <a:t>Extrinsic motivation refers to </a:t>
            </a:r>
            <a:r>
              <a:rPr lang="en-AU" u="sng" dirty="0"/>
              <a:t>external</a:t>
            </a:r>
            <a:r>
              <a:rPr lang="en-AU" dirty="0"/>
              <a:t> motivations that result from participation in sport </a:t>
            </a:r>
            <a:r>
              <a:rPr lang="en-AU" dirty="0" err="1"/>
              <a:t>eg</a:t>
            </a:r>
            <a:r>
              <a:rPr lang="en-AU" dirty="0"/>
              <a:t>: money, winning, fame and awards. </a:t>
            </a:r>
          </a:p>
          <a:p>
            <a:pPr marL="342900" indent="-342900">
              <a:buFont typeface="Arial" panose="020B0604020202020204" pitchFamily="34" charset="0"/>
              <a:buChar char="•"/>
              <a:defRPr/>
            </a:pPr>
            <a:endParaRPr lang="en-AU" sz="1000" dirty="0"/>
          </a:p>
          <a:p>
            <a:pPr marL="342900" indent="-342900">
              <a:buFont typeface="Arial" panose="020B0604020202020204" pitchFamily="34" charset="0"/>
              <a:buChar char="•"/>
              <a:defRPr/>
            </a:pPr>
            <a:r>
              <a:rPr lang="en-AU" dirty="0"/>
              <a:t>Extrinsic factors can be valuable to get through periods of low motivation e.g. a player coming out of contract may perform at his peak each week even if the team is losing as it increases his chance of getting a new contract or increase his value in the trade market.  </a:t>
            </a:r>
          </a:p>
          <a:p>
            <a:pPr marL="0" lvl="1" fontAlgn="auto">
              <a:spcBef>
                <a:spcPts val="0"/>
              </a:spcBef>
              <a:spcAft>
                <a:spcPts val="0"/>
              </a:spcAft>
              <a:defRPr/>
            </a:pPr>
            <a:r>
              <a:rPr lang="en-US" b="1" u="sng" dirty="0">
                <a:solidFill>
                  <a:srgbClr val="FF0000"/>
                </a:solidFill>
              </a:rPr>
              <a:t>Intrinsic motivation</a:t>
            </a:r>
          </a:p>
          <a:p>
            <a:pPr lvl="1" indent="-457200" fontAlgn="auto">
              <a:spcBef>
                <a:spcPts val="0"/>
              </a:spcBef>
              <a:spcAft>
                <a:spcPts val="0"/>
              </a:spcAft>
              <a:buAutoNum type="arabicPeriod"/>
              <a:defRPr/>
            </a:pPr>
            <a:endParaRPr lang="en-US" sz="1000" b="1" u="sng" dirty="0">
              <a:solidFill>
                <a:srgbClr val="7030A0"/>
              </a:solidFill>
            </a:endParaRPr>
          </a:p>
          <a:p>
            <a:pPr marL="342900" lvl="1" indent="-342900" fontAlgn="auto">
              <a:spcBef>
                <a:spcPts val="0"/>
              </a:spcBef>
              <a:spcAft>
                <a:spcPts val="0"/>
              </a:spcAft>
              <a:buFont typeface="Arial" panose="020B0604020202020204" pitchFamily="34" charset="0"/>
              <a:buChar char="•"/>
              <a:defRPr/>
            </a:pPr>
            <a:r>
              <a:rPr lang="en-AU" dirty="0"/>
              <a:t>Intrinsic motivation in sport refers to </a:t>
            </a:r>
            <a:r>
              <a:rPr lang="en-AU" u="sng" dirty="0"/>
              <a:t>internal</a:t>
            </a:r>
            <a:r>
              <a:rPr lang="en-AU" dirty="0"/>
              <a:t> motivations that result from the process of participation in sport. </a:t>
            </a:r>
          </a:p>
          <a:p>
            <a:pPr marL="176213" lvl="2" fontAlgn="auto">
              <a:spcBef>
                <a:spcPts val="0"/>
              </a:spcBef>
              <a:spcAft>
                <a:spcPts val="0"/>
              </a:spcAft>
              <a:buFont typeface="Arial" pitchFamily="34" charset="0"/>
              <a:buChar char="•"/>
              <a:defRPr/>
            </a:pPr>
            <a:endParaRPr lang="en-US" sz="1000" dirty="0"/>
          </a:p>
          <a:p>
            <a:pPr marL="61913" lvl="1" indent="-342900">
              <a:buFont typeface="Arial" panose="020B0604020202020204" pitchFamily="34" charset="0"/>
              <a:buChar char="•"/>
              <a:defRPr/>
            </a:pPr>
            <a:r>
              <a:rPr lang="en-AU" dirty="0"/>
              <a:t>Intrinsic motivation would include;</a:t>
            </a:r>
          </a:p>
          <a:p>
            <a:pPr marL="976313" lvl="3" indent="-342900">
              <a:buFont typeface="Cambria Math" panose="02040503050406030204" pitchFamily="18" charset="0"/>
              <a:buChar char="⎯"/>
              <a:defRPr/>
            </a:pPr>
            <a:r>
              <a:rPr lang="en-AU" dirty="0"/>
              <a:t>Playing for enjoyment</a:t>
            </a:r>
          </a:p>
          <a:p>
            <a:pPr marL="976313" lvl="3" indent="-342900">
              <a:buFont typeface="Cambria Math" panose="02040503050406030204" pitchFamily="18" charset="0"/>
              <a:buChar char="⎯"/>
              <a:defRPr/>
            </a:pPr>
            <a:r>
              <a:rPr lang="en-AU" dirty="0"/>
              <a:t>Social affiliation</a:t>
            </a:r>
          </a:p>
          <a:p>
            <a:pPr marL="976313" lvl="3" indent="-342900">
              <a:buFont typeface="Cambria Math" panose="02040503050406030204" pitchFamily="18" charset="0"/>
              <a:buChar char="⎯"/>
              <a:defRPr/>
            </a:pPr>
            <a:r>
              <a:rPr lang="en-AU" dirty="0"/>
              <a:t>Self-challenge</a:t>
            </a:r>
          </a:p>
          <a:p>
            <a:pPr marL="976313" lvl="3" indent="-342900">
              <a:buFont typeface="Cambria Math" panose="02040503050406030204" pitchFamily="18" charset="0"/>
              <a:buChar char="⎯"/>
              <a:defRPr/>
            </a:pPr>
            <a:r>
              <a:rPr lang="en-AU" dirty="0"/>
              <a:t>Thrill seeking e.g. big wave surfing</a:t>
            </a:r>
          </a:p>
        </p:txBody>
      </p:sp>
      <p:sp>
        <p:nvSpPr>
          <p:cNvPr id="9" name="Slide Number Placeholder 8"/>
          <p:cNvSpPr>
            <a:spLocks noGrp="1"/>
          </p:cNvSpPr>
          <p:nvPr>
            <p:ph type="sldNum" sz="quarter" idx="12"/>
          </p:nvPr>
        </p:nvSpPr>
        <p:spPr>
          <a:xfrm>
            <a:off x="6572264" y="6492875"/>
            <a:ext cx="2133600" cy="365125"/>
          </a:xfrm>
        </p:spPr>
        <p:txBody>
          <a:bodyPr/>
          <a:lstStyle/>
          <a:p>
            <a:pPr>
              <a:defRPr/>
            </a:pPr>
            <a:fld id="{45B70030-C5ED-4C20-AA4F-60533FC034F7}" type="slidenum">
              <a:rPr lang="en-US" smtClean="0"/>
              <a:pPr>
                <a:defRPr/>
              </a:pPr>
              <a:t>15</a:t>
            </a:fld>
            <a:endParaRPr lang="en-US"/>
          </a:p>
        </p:txBody>
      </p:sp>
      <p:sp>
        <p:nvSpPr>
          <p:cNvPr id="14" name="Rectangle 13"/>
          <p:cNvSpPr/>
          <p:nvPr/>
        </p:nvSpPr>
        <p:spPr>
          <a:xfrm>
            <a:off x="381000" y="971490"/>
            <a:ext cx="7358114" cy="369332"/>
          </a:xfrm>
          <a:prstGeom prst="rect">
            <a:avLst/>
          </a:prstGeom>
          <a:solidFill>
            <a:srgbClr val="7030A0"/>
          </a:solidFill>
        </p:spPr>
        <p:style>
          <a:lnRef idx="3">
            <a:schemeClr val="lt1"/>
          </a:lnRef>
          <a:fillRef idx="1">
            <a:schemeClr val="accent2"/>
          </a:fillRef>
          <a:effectRef idx="1">
            <a:schemeClr val="accent2"/>
          </a:effectRef>
          <a:fontRef idx="minor">
            <a:schemeClr val="lt1"/>
          </a:fontRef>
        </p:style>
        <p:txBody>
          <a:bodyPr wrap="square">
            <a:spAutoFit/>
          </a:bodyPr>
          <a:lstStyle/>
          <a:p>
            <a:pPr fontAlgn="auto">
              <a:spcBef>
                <a:spcPts val="0"/>
              </a:spcBef>
              <a:spcAft>
                <a:spcPts val="0"/>
              </a:spcAft>
              <a:defRPr/>
            </a:pPr>
            <a:r>
              <a:rPr lang="en-US"/>
              <a:t>Motivation is the direction and intensity of effort and relates to the;</a:t>
            </a:r>
          </a:p>
        </p:txBody>
      </p:sp>
      <p:sp>
        <p:nvSpPr>
          <p:cNvPr id="15" name="Footer Placeholder 14"/>
          <p:cNvSpPr>
            <a:spLocks noGrp="1"/>
          </p:cNvSpPr>
          <p:nvPr>
            <p:ph type="ftr" sz="quarter" idx="11"/>
          </p:nvPr>
        </p:nvSpPr>
        <p:spPr>
          <a:xfrm>
            <a:off x="3124200" y="6477000"/>
            <a:ext cx="2895600" cy="365125"/>
          </a:xfrm>
        </p:spPr>
        <p:txBody>
          <a:bodyPr/>
          <a:lstStyle/>
          <a:p>
            <a:pPr>
              <a:defRPr/>
            </a:pPr>
            <a:r>
              <a:rPr lang="en-US">
                <a:solidFill>
                  <a:schemeClr val="bg1">
                    <a:lumMod val="50000"/>
                  </a:schemeClr>
                </a:solidFill>
              </a:rPr>
              <a:t>©PE STUDIES RESOURCES</a:t>
            </a:r>
          </a:p>
        </p:txBody>
      </p:sp>
      <p:sp>
        <p:nvSpPr>
          <p:cNvPr id="10" name="TextBox 9">
            <a:extLst>
              <a:ext uri="{FF2B5EF4-FFF2-40B4-BE49-F238E27FC236}">
                <a16:creationId xmlns:a16="http://schemas.microsoft.com/office/drawing/2014/main" id="{41D3807A-0B6A-B048-92A9-955F86E2E04D}"/>
              </a:ext>
            </a:extLst>
          </p:cNvPr>
          <p:cNvSpPr txBox="1"/>
          <p:nvPr/>
        </p:nvSpPr>
        <p:spPr>
          <a:xfrm>
            <a:off x="0" y="0"/>
            <a:ext cx="9144000" cy="461665"/>
          </a:xfrm>
          <a:prstGeom prst="rect">
            <a:avLst/>
          </a:prstGeom>
          <a:solidFill>
            <a:srgbClr val="FF0000"/>
          </a:solidFill>
          <a:ln>
            <a:solidFill>
              <a:schemeClr val="bg1"/>
            </a:solidFill>
          </a:ln>
        </p:spPr>
        <p:txBody>
          <a:bodyPr wrap="square" rtlCol="0">
            <a:spAutoFit/>
          </a:bodyPr>
          <a:lstStyle/>
          <a:p>
            <a:pPr algn="ctr"/>
            <a:r>
              <a:rPr lang="en-US" sz="2400" b="1" dirty="0">
                <a:solidFill>
                  <a:schemeClr val="bg1"/>
                </a:solidFill>
              </a:rPr>
              <a:t>MENTAL SKILLS – MOTIVATION</a:t>
            </a:r>
          </a:p>
        </p:txBody>
      </p:sp>
      <p:pic>
        <p:nvPicPr>
          <p:cNvPr id="16" name="Picture 2">
            <a:hlinkClick r:id="" action="ppaction://hlinkshowjump?jump=firstslide"/>
            <a:extLst>
              <a:ext uri="{FF2B5EF4-FFF2-40B4-BE49-F238E27FC236}">
                <a16:creationId xmlns:a16="http://schemas.microsoft.com/office/drawing/2014/main" id="{03336C72-512E-A646-B000-CB341BFC64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hlinkClick r:id="rId4" action="ppaction://hlinksldjump"/>
            <a:extLst>
              <a:ext uri="{FF2B5EF4-FFF2-40B4-BE49-F238E27FC236}">
                <a16:creationId xmlns:a16="http://schemas.microsoft.com/office/drawing/2014/main" id="{7F540F1C-9B0D-6841-8C73-54F9C162E2AB}"/>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Tree>
    <p:extLst>
      <p:ext uri="{BB962C8B-B14F-4D97-AF65-F5344CB8AC3E}">
        <p14:creationId xmlns:p14="http://schemas.microsoft.com/office/powerpoint/2010/main" val="3767538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7323" y="3018130"/>
            <a:ext cx="3974895" cy="353943"/>
          </a:xfrm>
          <a:prstGeom prst="rect">
            <a:avLst/>
          </a:prstGeom>
          <a:solidFill>
            <a:srgbClr val="00B0F0"/>
          </a:solidFill>
        </p:spPr>
        <p:style>
          <a:lnRef idx="1">
            <a:schemeClr val="accent6"/>
          </a:lnRef>
          <a:fillRef idx="2">
            <a:schemeClr val="accent6"/>
          </a:fillRef>
          <a:effectRef idx="1">
            <a:schemeClr val="accent6"/>
          </a:effectRef>
          <a:fontRef idx="minor">
            <a:schemeClr val="dk1"/>
          </a:fontRef>
        </p:style>
        <p:txBody>
          <a:bodyPr wrap="square">
            <a:spAutoFit/>
          </a:bodyPr>
          <a:lstStyle/>
          <a:p>
            <a:pPr fontAlgn="auto">
              <a:spcBef>
                <a:spcPts val="0"/>
              </a:spcBef>
              <a:spcAft>
                <a:spcPts val="0"/>
              </a:spcAft>
              <a:defRPr/>
            </a:pPr>
            <a:r>
              <a:rPr lang="en-US" sz="1700">
                <a:solidFill>
                  <a:schemeClr val="bg1"/>
                </a:solidFill>
              </a:rPr>
              <a:t>Maitland vs. Tamworth - NSW Country Cup</a:t>
            </a:r>
          </a:p>
        </p:txBody>
      </p:sp>
      <p:sp>
        <p:nvSpPr>
          <p:cNvPr id="35847" name="TextBox 7"/>
          <p:cNvSpPr txBox="1">
            <a:spLocks noChangeArrowheads="1"/>
          </p:cNvSpPr>
          <p:nvPr/>
        </p:nvSpPr>
        <p:spPr bwMode="auto">
          <a:xfrm>
            <a:off x="4572000" y="1295400"/>
            <a:ext cx="4355974" cy="1508105"/>
          </a:xfrm>
          <a:prstGeom prst="rect">
            <a:avLst/>
          </a:prstGeom>
          <a:solidFill>
            <a:schemeClr val="bg1"/>
          </a:solidFill>
          <a:ln w="9525">
            <a:solidFill>
              <a:srgbClr val="C00000"/>
            </a:solidFill>
            <a:miter lim="800000"/>
            <a:headEnd/>
            <a:tailEnd/>
          </a:ln>
        </p:spPr>
        <p:txBody>
          <a:bodyPr wrap="square">
            <a:spAutoFit/>
          </a:bodyPr>
          <a:lstStyle/>
          <a:p>
            <a:r>
              <a:rPr lang="en-US" b="1" u="sng">
                <a:solidFill>
                  <a:srgbClr val="FF0000"/>
                </a:solidFill>
                <a:latin typeface="Calibri" pitchFamily="34" charset="0"/>
              </a:rPr>
              <a:t>Intrinsic Motivation</a:t>
            </a:r>
          </a:p>
          <a:p>
            <a:endParaRPr lang="en-US" sz="1000">
              <a:latin typeface="Calibri" pitchFamily="34" charset="0"/>
            </a:endParaRPr>
          </a:p>
          <a:p>
            <a:r>
              <a:rPr lang="en-US">
                <a:latin typeface="Calibri" pitchFamily="34" charset="0"/>
              </a:rPr>
              <a:t>No prize money, no fame, no recognition.</a:t>
            </a:r>
          </a:p>
          <a:p>
            <a:endParaRPr lang="en-US" sz="1000">
              <a:latin typeface="Calibri" pitchFamily="34" charset="0"/>
            </a:endParaRPr>
          </a:p>
          <a:p>
            <a:r>
              <a:rPr lang="en-US">
                <a:latin typeface="Calibri" pitchFamily="34" charset="0"/>
              </a:rPr>
              <a:t>Play for fun, be with mates, fitness, self challenge.</a:t>
            </a:r>
          </a:p>
        </p:txBody>
      </p:sp>
      <p:sp>
        <p:nvSpPr>
          <p:cNvPr id="35848" name="TextBox 8"/>
          <p:cNvSpPr txBox="1">
            <a:spLocks noChangeArrowheads="1"/>
          </p:cNvSpPr>
          <p:nvPr/>
        </p:nvSpPr>
        <p:spPr bwMode="auto">
          <a:xfrm>
            <a:off x="4572000" y="3524110"/>
            <a:ext cx="4355973" cy="2339102"/>
          </a:xfrm>
          <a:prstGeom prst="rect">
            <a:avLst/>
          </a:prstGeom>
          <a:solidFill>
            <a:schemeClr val="bg1"/>
          </a:solidFill>
          <a:ln w="9525">
            <a:solidFill>
              <a:srgbClr val="C00000"/>
            </a:solidFill>
            <a:miter lim="800000"/>
            <a:headEnd/>
            <a:tailEnd/>
          </a:ln>
        </p:spPr>
        <p:txBody>
          <a:bodyPr wrap="square">
            <a:spAutoFit/>
          </a:bodyPr>
          <a:lstStyle/>
          <a:p>
            <a:r>
              <a:rPr lang="en-US" b="1" u="sng" dirty="0">
                <a:solidFill>
                  <a:srgbClr val="FF0000"/>
                </a:solidFill>
                <a:latin typeface="Calibri" pitchFamily="34" charset="0"/>
              </a:rPr>
              <a:t>Extrinsic Motivation</a:t>
            </a:r>
          </a:p>
          <a:p>
            <a:endParaRPr lang="en-US" sz="1000" dirty="0">
              <a:latin typeface="Calibri" pitchFamily="34" charset="0"/>
            </a:endParaRPr>
          </a:p>
          <a:p>
            <a:r>
              <a:rPr lang="en-US" dirty="0">
                <a:latin typeface="Calibri" pitchFamily="34" charset="0"/>
              </a:rPr>
              <a:t>Play for prize money, get paid to play, get recognised, chance to play for country.</a:t>
            </a:r>
          </a:p>
          <a:p>
            <a:endParaRPr lang="en-US" sz="1000" dirty="0">
              <a:latin typeface="Calibri" pitchFamily="34" charset="0"/>
            </a:endParaRPr>
          </a:p>
          <a:p>
            <a:r>
              <a:rPr lang="en-US" dirty="0">
                <a:latin typeface="Calibri" pitchFamily="34" charset="0"/>
              </a:rPr>
              <a:t>Majority of elite players, apart from playing for extrinsic reasons, also play for intrinsic reasons e.g. want to compete against the best in the world, be the best in the world. </a:t>
            </a:r>
          </a:p>
        </p:txBody>
      </p:sp>
      <p:sp>
        <p:nvSpPr>
          <p:cNvPr id="12" name="Slide Number Placeholder 11"/>
          <p:cNvSpPr>
            <a:spLocks noGrp="1"/>
          </p:cNvSpPr>
          <p:nvPr>
            <p:ph type="sldNum" sz="quarter" idx="12"/>
          </p:nvPr>
        </p:nvSpPr>
        <p:spPr>
          <a:xfrm>
            <a:off x="6553200" y="6472237"/>
            <a:ext cx="2133600" cy="365125"/>
          </a:xfrm>
        </p:spPr>
        <p:txBody>
          <a:bodyPr/>
          <a:lstStyle/>
          <a:p>
            <a:pPr>
              <a:defRPr/>
            </a:pPr>
            <a:fld id="{45B70030-C5ED-4C20-AA4F-60533FC034F7}" type="slidenum">
              <a:rPr lang="en-US" smtClean="0"/>
              <a:pPr>
                <a:defRPr/>
              </a:pPr>
              <a:t>16</a:t>
            </a:fld>
            <a:endParaRPr lang="en-US"/>
          </a:p>
        </p:txBody>
      </p:sp>
      <p:pic>
        <p:nvPicPr>
          <p:cNvPr id="4098" name="Picture 2" descr="Image result for indian premier league">
            <a:extLst>
              <a:ext uri="{FF2B5EF4-FFF2-40B4-BE49-F238E27FC236}">
                <a16:creationId xmlns:a16="http://schemas.microsoft.com/office/drawing/2014/main" id="{5E16F400-523A-FA48-B8F2-BF5CBD31C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325" y="3524110"/>
            <a:ext cx="4067944" cy="27245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1D1855B-4446-AD46-9346-DA8A657F0FDD}"/>
              </a:ext>
            </a:extLst>
          </p:cNvPr>
          <p:cNvSpPr/>
          <p:nvPr/>
        </p:nvSpPr>
        <p:spPr>
          <a:xfrm>
            <a:off x="82372" y="6031042"/>
            <a:ext cx="2133600" cy="184666"/>
          </a:xfrm>
          <a:prstGeom prst="rect">
            <a:avLst/>
          </a:prstGeom>
        </p:spPr>
        <p:txBody>
          <a:bodyPr wrap="square">
            <a:spAutoFit/>
          </a:bodyPr>
          <a:lstStyle/>
          <a:p>
            <a:pPr algn="ctr"/>
            <a:r>
              <a:rPr lang="en-US" sz="600">
                <a:solidFill>
                  <a:schemeClr val="bg1"/>
                </a:solidFill>
              </a:rPr>
              <a:t>https://</a:t>
            </a:r>
            <a:r>
              <a:rPr lang="en-US" sz="600" err="1">
                <a:solidFill>
                  <a:schemeClr val="bg1"/>
                </a:solidFill>
              </a:rPr>
              <a:t>en.wikipedia.org</a:t>
            </a:r>
            <a:r>
              <a:rPr lang="en-US" sz="600">
                <a:solidFill>
                  <a:schemeClr val="bg1"/>
                </a:solidFill>
              </a:rPr>
              <a:t>/wiki/</a:t>
            </a:r>
            <a:r>
              <a:rPr lang="en-US" sz="600" err="1">
                <a:solidFill>
                  <a:schemeClr val="bg1"/>
                </a:solidFill>
              </a:rPr>
              <a:t>Chennai_Super_Kings</a:t>
            </a:r>
            <a:endParaRPr lang="en-US" sz="600">
              <a:solidFill>
                <a:schemeClr val="bg1"/>
              </a:solidFill>
            </a:endParaRPr>
          </a:p>
        </p:txBody>
      </p:sp>
      <p:sp>
        <p:nvSpPr>
          <p:cNvPr id="14" name="Rectangle 13"/>
          <p:cNvSpPr/>
          <p:nvPr/>
        </p:nvSpPr>
        <p:spPr>
          <a:xfrm>
            <a:off x="297323" y="6214485"/>
            <a:ext cx="4067945" cy="369332"/>
          </a:xfrm>
          <a:prstGeom prst="rect">
            <a:avLst/>
          </a:prstGeom>
          <a:solidFill>
            <a:srgbClr val="00B0F0"/>
          </a:solidFill>
        </p:spPr>
        <p:style>
          <a:lnRef idx="1">
            <a:schemeClr val="accent6"/>
          </a:lnRef>
          <a:fillRef idx="2">
            <a:schemeClr val="accent6"/>
          </a:fillRef>
          <a:effectRef idx="1">
            <a:schemeClr val="accent6"/>
          </a:effectRef>
          <a:fontRef idx="minor">
            <a:schemeClr val="dk1"/>
          </a:fontRef>
        </p:style>
        <p:txBody>
          <a:bodyPr wrap="square">
            <a:spAutoFit/>
          </a:bodyPr>
          <a:lstStyle/>
          <a:p>
            <a:pPr algn="ctr" fontAlgn="auto">
              <a:spcBef>
                <a:spcPts val="0"/>
              </a:spcBef>
              <a:spcAft>
                <a:spcPts val="0"/>
              </a:spcAft>
              <a:defRPr/>
            </a:pPr>
            <a:r>
              <a:rPr lang="en-US">
                <a:solidFill>
                  <a:schemeClr val="bg1"/>
                </a:solidFill>
              </a:rPr>
              <a:t>Indian Premier League</a:t>
            </a:r>
          </a:p>
        </p:txBody>
      </p:sp>
      <p:sp>
        <p:nvSpPr>
          <p:cNvPr id="13" name="Footer Placeholder 10">
            <a:extLst>
              <a:ext uri="{FF2B5EF4-FFF2-40B4-BE49-F238E27FC236}">
                <a16:creationId xmlns:a16="http://schemas.microsoft.com/office/drawing/2014/main" id="{8AE18B99-FE8B-174C-8487-69B322A183AA}"/>
              </a:ext>
            </a:extLst>
          </p:cNvPr>
          <p:cNvSpPr>
            <a:spLocks noGrp="1"/>
          </p:cNvSpPr>
          <p:nvPr>
            <p:ph type="ftr" sz="quarter" idx="11"/>
          </p:nvPr>
        </p:nvSpPr>
        <p:spPr>
          <a:xfrm>
            <a:off x="3124200" y="6472238"/>
            <a:ext cx="2895600" cy="365125"/>
          </a:xfrm>
        </p:spPr>
        <p:txBody>
          <a:bodyPr/>
          <a:lstStyle/>
          <a:p>
            <a:pPr>
              <a:defRPr/>
            </a:pPr>
            <a:r>
              <a:rPr lang="en-US">
                <a:solidFill>
                  <a:schemeClr val="bg1">
                    <a:lumMod val="50000"/>
                  </a:schemeClr>
                </a:solidFill>
              </a:rPr>
              <a:t>©PE STUDIES RESOURCES</a:t>
            </a:r>
          </a:p>
        </p:txBody>
      </p:sp>
      <p:pic>
        <p:nvPicPr>
          <p:cNvPr id="1026" name="Picture 2" descr="Image result for merewether vs tamworth country cup">
            <a:extLst>
              <a:ext uri="{FF2B5EF4-FFF2-40B4-BE49-F238E27FC236}">
                <a16:creationId xmlns:a16="http://schemas.microsoft.com/office/drawing/2014/main" id="{50E42BA2-9001-5B45-96AE-25D9ED941D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294" y="766178"/>
            <a:ext cx="3989924" cy="22519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5978B2B-A73B-F44E-AFF9-1B55C26BE830}"/>
              </a:ext>
            </a:extLst>
          </p:cNvPr>
          <p:cNvSpPr/>
          <p:nvPr/>
        </p:nvSpPr>
        <p:spPr>
          <a:xfrm>
            <a:off x="282294" y="2871795"/>
            <a:ext cx="2530860" cy="184666"/>
          </a:xfrm>
          <a:prstGeom prst="rect">
            <a:avLst/>
          </a:prstGeom>
        </p:spPr>
        <p:txBody>
          <a:bodyPr wrap="square">
            <a:spAutoFit/>
          </a:bodyPr>
          <a:lstStyle/>
          <a:p>
            <a:r>
              <a:rPr lang="en-US" sz="600">
                <a:solidFill>
                  <a:schemeClr val="bg1"/>
                </a:solidFill>
              </a:rPr>
              <a:t>https://</a:t>
            </a:r>
            <a:r>
              <a:rPr lang="en-US" sz="600" err="1">
                <a:solidFill>
                  <a:schemeClr val="bg1"/>
                </a:solidFill>
              </a:rPr>
              <a:t>www.theherald.com.au</a:t>
            </a:r>
            <a:r>
              <a:rPr lang="en-US" sz="600">
                <a:solidFill>
                  <a:schemeClr val="bg1"/>
                </a:solidFill>
              </a:rPr>
              <a:t>/story/4245091/last-stand-sinks-</a:t>
            </a:r>
            <a:r>
              <a:rPr lang="en-US" sz="600" err="1">
                <a:solidFill>
                  <a:schemeClr val="bg1"/>
                </a:solidFill>
              </a:rPr>
              <a:t>maitland</a:t>
            </a:r>
            <a:r>
              <a:rPr lang="en-US" sz="600">
                <a:solidFill>
                  <a:schemeClr val="bg1"/>
                </a:solidFill>
              </a:rPr>
              <a:t>/</a:t>
            </a:r>
          </a:p>
        </p:txBody>
      </p:sp>
      <p:pic>
        <p:nvPicPr>
          <p:cNvPr id="18" name="Picture 2">
            <a:hlinkClick r:id="" action="ppaction://hlinkshowjump?jump=firstslide"/>
            <a:extLst>
              <a:ext uri="{FF2B5EF4-FFF2-40B4-BE49-F238E27FC236}">
                <a16:creationId xmlns:a16="http://schemas.microsoft.com/office/drawing/2014/main" id="{41B36A43-F846-EB4F-8F5C-41B2A173F5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hlinkClick r:id="rId6" action="ppaction://hlinksldjump"/>
            <a:extLst>
              <a:ext uri="{FF2B5EF4-FFF2-40B4-BE49-F238E27FC236}">
                <a16:creationId xmlns:a16="http://schemas.microsoft.com/office/drawing/2014/main" id="{E30205B2-EF48-9D43-BA00-7596031015A1}"/>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5" name="TextBox 14">
            <a:extLst>
              <a:ext uri="{FF2B5EF4-FFF2-40B4-BE49-F238E27FC236}">
                <a16:creationId xmlns:a16="http://schemas.microsoft.com/office/drawing/2014/main" id="{F934080A-C50E-7B4E-B143-6585E5E74893}"/>
              </a:ext>
            </a:extLst>
          </p:cNvPr>
          <p:cNvSpPr txBox="1"/>
          <p:nvPr/>
        </p:nvSpPr>
        <p:spPr>
          <a:xfrm>
            <a:off x="0" y="0"/>
            <a:ext cx="9144000" cy="461665"/>
          </a:xfrm>
          <a:prstGeom prst="rect">
            <a:avLst/>
          </a:prstGeom>
          <a:solidFill>
            <a:srgbClr val="FF0000"/>
          </a:solidFill>
          <a:ln>
            <a:solidFill>
              <a:schemeClr val="bg1"/>
            </a:solidFill>
          </a:ln>
        </p:spPr>
        <p:txBody>
          <a:bodyPr wrap="square" rtlCol="0">
            <a:spAutoFit/>
          </a:bodyPr>
          <a:lstStyle/>
          <a:p>
            <a:pPr algn="ctr"/>
            <a:r>
              <a:rPr lang="en-US" sz="2400" b="1" dirty="0">
                <a:solidFill>
                  <a:schemeClr val="bg1"/>
                </a:solidFill>
              </a:rPr>
              <a:t>MENTAL SKILLS – MOTIVATION</a:t>
            </a:r>
          </a:p>
        </p:txBody>
      </p:sp>
    </p:spTree>
    <p:extLst>
      <p:ext uri="{BB962C8B-B14F-4D97-AF65-F5344CB8AC3E}">
        <p14:creationId xmlns:p14="http://schemas.microsoft.com/office/powerpoint/2010/main" val="164753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8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8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5847" grpId="0" animBg="1"/>
      <p:bldP spid="35848" grpId="0" animBg="1"/>
      <p:bldP spid="2" grpId="0"/>
      <p:bldP spid="1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8600" y="843420"/>
            <a:ext cx="8686800" cy="2492990"/>
          </a:xfrm>
          <a:prstGeom prst="rect">
            <a:avLst/>
          </a:prstGeom>
          <a:solidFill>
            <a:schemeClr val="bg1"/>
          </a:solidFill>
          <a:ln>
            <a:solidFill>
              <a:srgbClr val="FF0000"/>
            </a:solidFill>
          </a:ln>
        </p:spPr>
        <p:txBody>
          <a:bodyPr wrap="square">
            <a:spAutoFit/>
          </a:bodyPr>
          <a:lstStyle/>
          <a:p>
            <a:r>
              <a:rPr lang="en-US" b="1" u="sng" dirty="0">
                <a:latin typeface="Calibri" pitchFamily="34" charset="0"/>
              </a:rPr>
              <a:t>Which type of motivation is better?</a:t>
            </a:r>
          </a:p>
          <a:p>
            <a:endParaRPr lang="en-US" sz="1000" dirty="0">
              <a:latin typeface="Calibri" pitchFamily="34" charset="0"/>
            </a:endParaRPr>
          </a:p>
          <a:p>
            <a:pPr marL="342900" indent="-342900">
              <a:buFont typeface="Arial" panose="020B0604020202020204" pitchFamily="34" charset="0"/>
              <a:buChar char="•"/>
            </a:pPr>
            <a:r>
              <a:rPr lang="en-US" dirty="0">
                <a:latin typeface="Calibri" pitchFamily="34" charset="0"/>
              </a:rPr>
              <a:t>Elite players play for both intrinsic and extrinsic reasons – financial rewards but also self-challenge. </a:t>
            </a:r>
          </a:p>
          <a:p>
            <a:pPr marL="342900" indent="-342900">
              <a:buFont typeface="Arial" panose="020B0604020202020204" pitchFamily="34" charset="0"/>
              <a:buChar char="•"/>
            </a:pPr>
            <a:r>
              <a:rPr lang="en-US" dirty="0">
                <a:latin typeface="Calibri" pitchFamily="34" charset="0"/>
              </a:rPr>
              <a:t>Many elite players retire when the “game stops being fun” and the motivation to train hard and to make the necessary sacrifices is no longer there.</a:t>
            </a:r>
          </a:p>
          <a:p>
            <a:pPr marL="342900" indent="-342900">
              <a:buFont typeface="Arial" panose="020B0604020202020204" pitchFamily="34" charset="0"/>
              <a:buChar char="•"/>
            </a:pPr>
            <a:r>
              <a:rPr lang="en-US" dirty="0">
                <a:latin typeface="Calibri" pitchFamily="34" charset="0"/>
              </a:rPr>
              <a:t>Internal motivation can also keep players involved in the game without the same degree of extrinsic rewards that they received when they were at their peak.</a:t>
            </a:r>
          </a:p>
          <a:p>
            <a:pPr marL="342900" indent="-342900">
              <a:buFont typeface="Arial" panose="020B0604020202020204" pitchFamily="34" charset="0"/>
              <a:buChar char="•"/>
            </a:pPr>
            <a:r>
              <a:rPr lang="en-US" dirty="0">
                <a:latin typeface="Calibri" pitchFamily="34" charset="0"/>
              </a:rPr>
              <a:t>Intrinsic motivation is more powerful than extrinsic motivation.</a:t>
            </a:r>
          </a:p>
        </p:txBody>
      </p:sp>
      <p:sp>
        <p:nvSpPr>
          <p:cNvPr id="12" name="Slide Number Placeholder 11"/>
          <p:cNvSpPr>
            <a:spLocks noGrp="1"/>
          </p:cNvSpPr>
          <p:nvPr>
            <p:ph type="sldNum" sz="quarter" idx="12"/>
          </p:nvPr>
        </p:nvSpPr>
        <p:spPr>
          <a:xfrm>
            <a:off x="6553200" y="6400800"/>
            <a:ext cx="2133600" cy="365125"/>
          </a:xfrm>
        </p:spPr>
        <p:txBody>
          <a:bodyPr/>
          <a:lstStyle/>
          <a:p>
            <a:pPr>
              <a:defRPr/>
            </a:pPr>
            <a:fld id="{45B70030-C5ED-4C20-AA4F-60533FC034F7}" type="slidenum">
              <a:rPr lang="en-US" smtClean="0"/>
              <a:pPr>
                <a:defRPr/>
              </a:pPr>
              <a:t>17</a:t>
            </a:fld>
            <a:endParaRPr lang="en-US"/>
          </a:p>
        </p:txBody>
      </p:sp>
      <p:sp>
        <p:nvSpPr>
          <p:cNvPr id="11" name="Footer Placeholder 10"/>
          <p:cNvSpPr>
            <a:spLocks noGrp="1"/>
          </p:cNvSpPr>
          <p:nvPr>
            <p:ph type="ftr" sz="quarter" idx="11"/>
          </p:nvPr>
        </p:nvSpPr>
        <p:spPr>
          <a:xfrm>
            <a:off x="3314700" y="6492875"/>
            <a:ext cx="2895600" cy="365125"/>
          </a:xfrm>
        </p:spPr>
        <p:txBody>
          <a:bodyPr/>
          <a:lstStyle/>
          <a:p>
            <a:pPr>
              <a:defRPr/>
            </a:pPr>
            <a:r>
              <a:rPr lang="en-US">
                <a:solidFill>
                  <a:schemeClr val="bg1">
                    <a:lumMod val="50000"/>
                  </a:schemeClr>
                </a:solidFill>
              </a:rPr>
              <a:t>©PE STUDIES RESOURCES</a:t>
            </a:r>
          </a:p>
        </p:txBody>
      </p:sp>
      <p:pic>
        <p:nvPicPr>
          <p:cNvPr id="2" name="Picture 2" descr="Image result for michael jordan">
            <a:extLst>
              <a:ext uri="{FF2B5EF4-FFF2-40B4-BE49-F238E27FC236}">
                <a16:creationId xmlns:a16="http://schemas.microsoft.com/office/drawing/2014/main" id="{6C7273EA-D474-AB4F-A7AD-48F58AE0B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047" y="3429000"/>
            <a:ext cx="5782333" cy="29704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818E80C-2EBC-E146-9F33-35B4AD25BBA3}"/>
              </a:ext>
            </a:extLst>
          </p:cNvPr>
          <p:cNvSpPr/>
          <p:nvPr/>
        </p:nvSpPr>
        <p:spPr>
          <a:xfrm>
            <a:off x="2796051" y="6379028"/>
            <a:ext cx="4572000" cy="184666"/>
          </a:xfrm>
          <a:prstGeom prst="rect">
            <a:avLst/>
          </a:prstGeom>
        </p:spPr>
        <p:txBody>
          <a:bodyPr>
            <a:spAutoFit/>
          </a:bodyPr>
          <a:lstStyle/>
          <a:p>
            <a:pPr algn="r"/>
            <a:r>
              <a:rPr lang="en-US" sz="600"/>
              <a:t>https://</a:t>
            </a:r>
            <a:r>
              <a:rPr lang="en-US" sz="600" err="1"/>
              <a:t>www.flickr.com</a:t>
            </a:r>
            <a:r>
              <a:rPr lang="en-US" sz="600"/>
              <a:t>/photos/zennie62/16008070542</a:t>
            </a:r>
          </a:p>
        </p:txBody>
      </p:sp>
      <p:pic>
        <p:nvPicPr>
          <p:cNvPr id="14" name="Picture 2">
            <a:hlinkClick r:id="" action="ppaction://hlinkshowjump?jump=firstslide"/>
            <a:extLst>
              <a:ext uri="{FF2B5EF4-FFF2-40B4-BE49-F238E27FC236}">
                <a16:creationId xmlns:a16="http://schemas.microsoft.com/office/drawing/2014/main" id="{1CA8958B-5E3D-1544-98B3-D2B9DCE444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hlinkClick r:id="rId5" action="ppaction://hlinksldjump"/>
            <a:extLst>
              <a:ext uri="{FF2B5EF4-FFF2-40B4-BE49-F238E27FC236}">
                <a16:creationId xmlns:a16="http://schemas.microsoft.com/office/drawing/2014/main" id="{A91155DB-0BE4-124D-8B0E-CF7551078C5C}"/>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3" name="TextBox 12">
            <a:extLst>
              <a:ext uri="{FF2B5EF4-FFF2-40B4-BE49-F238E27FC236}">
                <a16:creationId xmlns:a16="http://schemas.microsoft.com/office/drawing/2014/main" id="{466FC35D-D6BE-AA43-85FD-C404EA34B9EE}"/>
              </a:ext>
            </a:extLst>
          </p:cNvPr>
          <p:cNvSpPr txBox="1"/>
          <p:nvPr/>
        </p:nvSpPr>
        <p:spPr>
          <a:xfrm>
            <a:off x="0" y="0"/>
            <a:ext cx="9144000" cy="461665"/>
          </a:xfrm>
          <a:prstGeom prst="rect">
            <a:avLst/>
          </a:prstGeom>
          <a:solidFill>
            <a:srgbClr val="FF0000"/>
          </a:solidFill>
          <a:ln>
            <a:solidFill>
              <a:schemeClr val="bg1"/>
            </a:solidFill>
          </a:ln>
        </p:spPr>
        <p:txBody>
          <a:bodyPr wrap="square" rtlCol="0">
            <a:spAutoFit/>
          </a:bodyPr>
          <a:lstStyle/>
          <a:p>
            <a:pPr algn="ctr"/>
            <a:r>
              <a:rPr lang="en-US" sz="2400" b="1" dirty="0">
                <a:solidFill>
                  <a:schemeClr val="bg1"/>
                </a:solidFill>
              </a:rPr>
              <a:t>MENTAL SKILLS – MOTIVATION</a:t>
            </a:r>
          </a:p>
        </p:txBody>
      </p:sp>
    </p:spTree>
    <p:extLst>
      <p:ext uri="{BB962C8B-B14F-4D97-AF65-F5344CB8AC3E}">
        <p14:creationId xmlns:p14="http://schemas.microsoft.com/office/powerpoint/2010/main" val="3125203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60B22C5F-B915-4E73-A20A-37D63F3713A1}" type="slidenum">
              <a:rPr lang="en-US" smtClean="0"/>
              <a:pPr>
                <a:defRPr/>
              </a:pPr>
              <a:t>18</a:t>
            </a:fld>
            <a:endParaRPr lang="en-US"/>
          </a:p>
        </p:txBody>
      </p:sp>
      <p:sp>
        <p:nvSpPr>
          <p:cNvPr id="9" name="Footer Placeholder 10">
            <a:extLst>
              <a:ext uri="{FF2B5EF4-FFF2-40B4-BE49-F238E27FC236}">
                <a16:creationId xmlns:a16="http://schemas.microsoft.com/office/drawing/2014/main" id="{DAF7E866-9707-5540-A56F-187BF6348719}"/>
              </a:ext>
            </a:extLst>
          </p:cNvPr>
          <p:cNvSpPr>
            <a:spLocks noGrp="1"/>
          </p:cNvSpPr>
          <p:nvPr>
            <p:ph type="ftr" sz="quarter" idx="11"/>
          </p:nvPr>
        </p:nvSpPr>
        <p:spPr>
          <a:xfrm>
            <a:off x="2667000" y="6416675"/>
            <a:ext cx="2895600" cy="365125"/>
          </a:xfrm>
        </p:spPr>
        <p:txBody>
          <a:bodyPr/>
          <a:lstStyle/>
          <a:p>
            <a:r>
              <a:rPr lang="en-US"/>
              <a:t>©PE STUDIES RESOURCES</a:t>
            </a:r>
          </a:p>
        </p:txBody>
      </p:sp>
      <p:pic>
        <p:nvPicPr>
          <p:cNvPr id="10" name="Picture 2">
            <a:hlinkClick r:id="" action="ppaction://hlinkshowjump?jump=firstslide"/>
            <a:extLst>
              <a:ext uri="{FF2B5EF4-FFF2-40B4-BE49-F238E27FC236}">
                <a16:creationId xmlns:a16="http://schemas.microsoft.com/office/drawing/2014/main" id="{2D4A3D39-D6C8-6049-909D-270490C95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hlinkClick r:id="rId4" action="ppaction://hlinksldjump"/>
            <a:extLst>
              <a:ext uri="{FF2B5EF4-FFF2-40B4-BE49-F238E27FC236}">
                <a16:creationId xmlns:a16="http://schemas.microsoft.com/office/drawing/2014/main" id="{339C42A5-ED72-0B44-8C5D-8193369C5669}"/>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2" name="Rectangle 1">
            <a:extLst>
              <a:ext uri="{FF2B5EF4-FFF2-40B4-BE49-F238E27FC236}">
                <a16:creationId xmlns:a16="http://schemas.microsoft.com/office/drawing/2014/main" id="{76644F45-8C6E-4448-ABED-0E8779DE3815}"/>
              </a:ext>
            </a:extLst>
          </p:cNvPr>
          <p:cNvSpPr/>
          <p:nvPr/>
        </p:nvSpPr>
        <p:spPr>
          <a:xfrm>
            <a:off x="347533" y="1412405"/>
            <a:ext cx="8692121" cy="4801314"/>
          </a:xfrm>
          <a:prstGeom prst="rect">
            <a:avLst/>
          </a:prstGeom>
          <a:solidFill>
            <a:schemeClr val="bg1"/>
          </a:solidFill>
          <a:ln>
            <a:solidFill>
              <a:srgbClr val="FF0000"/>
            </a:solidFill>
          </a:ln>
        </p:spPr>
        <p:txBody>
          <a:bodyPr wrap="square">
            <a:spAutoFit/>
          </a:bodyPr>
          <a:lstStyle/>
          <a:p>
            <a:pPr>
              <a:buClr>
                <a:srgbClr val="FFFF00"/>
              </a:buClr>
              <a:defRPr/>
            </a:pPr>
            <a:endParaRPr lang="en-US" dirty="0"/>
          </a:p>
          <a:p>
            <a:pPr>
              <a:buClr>
                <a:srgbClr val="FFFF00"/>
              </a:buClr>
              <a:defRPr/>
            </a:pPr>
            <a:endParaRPr lang="en-US" sz="1000" dirty="0"/>
          </a:p>
          <a:p>
            <a:pPr marL="285750" indent="-285750">
              <a:buClr>
                <a:schemeClr val="tx1"/>
              </a:buClr>
              <a:buFont typeface="Arial" panose="020B0604020202020204" pitchFamily="34" charset="0"/>
              <a:buChar char="•"/>
              <a:defRPr/>
            </a:pPr>
            <a:r>
              <a:rPr lang="en-US" dirty="0"/>
              <a:t>Why are players involved</a:t>
            </a:r>
          </a:p>
          <a:p>
            <a:pPr marL="742950" lvl="1" indent="-285750">
              <a:buClr>
                <a:schemeClr val="tx1"/>
              </a:buClr>
              <a:buFont typeface="Cambria Math" panose="02040503050406030204" pitchFamily="18" charset="0"/>
              <a:buChar char="⎯"/>
              <a:defRPr/>
            </a:pPr>
            <a:r>
              <a:rPr lang="en-US" dirty="0"/>
              <a:t>a need to win?</a:t>
            </a:r>
          </a:p>
          <a:p>
            <a:pPr marL="742950" lvl="1" indent="-285750">
              <a:buClr>
                <a:schemeClr val="tx1"/>
              </a:buClr>
              <a:buFont typeface="Cambria Math" panose="02040503050406030204" pitchFamily="18" charset="0"/>
              <a:buChar char="⎯"/>
              <a:defRPr/>
            </a:pPr>
            <a:r>
              <a:rPr lang="en-US" dirty="0"/>
              <a:t>to be with friends?</a:t>
            </a:r>
          </a:p>
          <a:p>
            <a:pPr marL="742950" lvl="1" indent="-285750">
              <a:buClr>
                <a:schemeClr val="tx1"/>
              </a:buClr>
              <a:buFont typeface="Cambria Math" panose="02040503050406030204" pitchFamily="18" charset="0"/>
              <a:buChar char="⎯"/>
              <a:defRPr/>
            </a:pPr>
            <a:r>
              <a:rPr lang="en-US" dirty="0"/>
              <a:t>to keep fit? </a:t>
            </a:r>
          </a:p>
          <a:p>
            <a:pPr marL="342900" indent="-342900">
              <a:buClr>
                <a:schemeClr val="tx1"/>
              </a:buClr>
              <a:buFont typeface="Arial" panose="020B0604020202020204" pitchFamily="34" charset="0"/>
              <a:buChar char="•"/>
              <a:defRPr/>
            </a:pPr>
            <a:r>
              <a:rPr lang="en-US" dirty="0"/>
              <a:t>What is the situation ⎯ the situation the performer is in can affect motivation e.g. playing a final compared to a pre-season intra-club game.</a:t>
            </a:r>
          </a:p>
          <a:p>
            <a:pPr marL="800100" lvl="1" indent="-342900" fontAlgn="auto">
              <a:spcAft>
                <a:spcPts val="0"/>
              </a:spcAft>
              <a:buClr>
                <a:srgbClr val="FFFF00"/>
              </a:buClr>
              <a:buFont typeface="Arial" pitchFamily="34" charset="0"/>
              <a:buChar char="•"/>
              <a:defRPr/>
            </a:pPr>
            <a:endParaRPr lang="en-US" dirty="0"/>
          </a:p>
          <a:p>
            <a:pPr>
              <a:buClr>
                <a:srgbClr val="FFFF00"/>
              </a:buClr>
              <a:defRPr/>
            </a:pPr>
            <a:endParaRPr lang="en-US" dirty="0"/>
          </a:p>
          <a:p>
            <a:pPr marL="285750" indent="-285750">
              <a:buClr>
                <a:schemeClr val="tx1"/>
              </a:buClr>
              <a:buFont typeface="Arial" panose="020B0604020202020204" pitchFamily="34" charset="0"/>
              <a:buChar char="•"/>
              <a:defRPr/>
            </a:pPr>
            <a:r>
              <a:rPr lang="en-US" dirty="0"/>
              <a:t>A player who has performed well in a game and with a high work rate should be positively re-enforced regardless of the outcome. Teams that only value winning lose motivation when they are losing. Recognise performance outcomes.</a:t>
            </a:r>
          </a:p>
          <a:p>
            <a:pPr marL="900113" lvl="2" indent="350838" fontAlgn="auto">
              <a:spcAft>
                <a:spcPts val="0"/>
              </a:spcAft>
              <a:buClr>
                <a:srgbClr val="FFFF00"/>
              </a:buClr>
              <a:buFont typeface="Arial" pitchFamily="34" charset="0"/>
              <a:buNone/>
              <a:defRPr/>
            </a:pPr>
            <a:endParaRPr lang="en-US" dirty="0"/>
          </a:p>
          <a:p>
            <a:pPr indent="-466725">
              <a:buClr>
                <a:srgbClr val="FFFF00"/>
              </a:buClr>
              <a:defRPr/>
            </a:pPr>
            <a:endParaRPr lang="en-US" dirty="0"/>
          </a:p>
          <a:p>
            <a:pPr marL="285750" indent="-285750">
              <a:buClr>
                <a:schemeClr val="tx1"/>
              </a:buClr>
              <a:buFont typeface="Arial" panose="020B0604020202020204" pitchFamily="34" charset="0"/>
              <a:buChar char="•"/>
              <a:defRPr/>
            </a:pPr>
            <a:r>
              <a:rPr lang="en-US" dirty="0"/>
              <a:t>Make all team members feel they have a key role to play in each game and training needs to be fun and enjoyable.</a:t>
            </a:r>
          </a:p>
        </p:txBody>
      </p:sp>
      <p:sp>
        <p:nvSpPr>
          <p:cNvPr id="13" name="TextBox 12">
            <a:extLst>
              <a:ext uri="{FF2B5EF4-FFF2-40B4-BE49-F238E27FC236}">
                <a16:creationId xmlns:a16="http://schemas.microsoft.com/office/drawing/2014/main" id="{F1959D81-4AF0-1A46-9768-B155A2EF4036}"/>
              </a:ext>
            </a:extLst>
          </p:cNvPr>
          <p:cNvSpPr txBox="1"/>
          <p:nvPr/>
        </p:nvSpPr>
        <p:spPr>
          <a:xfrm>
            <a:off x="347533" y="867189"/>
            <a:ext cx="5799267" cy="369332"/>
          </a:xfrm>
          <a:prstGeom prst="rect">
            <a:avLst/>
          </a:prstGeom>
          <a:solidFill>
            <a:schemeClr val="accent2"/>
          </a:solidFill>
          <a:ln>
            <a:solidFill>
              <a:schemeClr val="tx1"/>
            </a:solidFill>
          </a:ln>
        </p:spPr>
        <p:txBody>
          <a:bodyPr wrap="square" rtlCol="0">
            <a:spAutoFit/>
          </a:bodyPr>
          <a:lstStyle/>
          <a:p>
            <a:r>
              <a:rPr lang="en-US" b="1" dirty="0">
                <a:solidFill>
                  <a:schemeClr val="bg1"/>
                </a:solidFill>
              </a:rPr>
              <a:t>Strategies to improve motivation and reach the ‘Zone’</a:t>
            </a:r>
          </a:p>
        </p:txBody>
      </p:sp>
      <p:sp>
        <p:nvSpPr>
          <p:cNvPr id="14" name="Rectangle 13">
            <a:extLst>
              <a:ext uri="{FF2B5EF4-FFF2-40B4-BE49-F238E27FC236}">
                <a16:creationId xmlns:a16="http://schemas.microsoft.com/office/drawing/2014/main" id="{7C698534-4073-8644-A67A-3AC2E9408E17}"/>
              </a:ext>
            </a:extLst>
          </p:cNvPr>
          <p:cNvSpPr/>
          <p:nvPr/>
        </p:nvSpPr>
        <p:spPr>
          <a:xfrm>
            <a:off x="382029" y="1457067"/>
            <a:ext cx="4360296" cy="369332"/>
          </a:xfrm>
          <a:prstGeom prst="rect">
            <a:avLst/>
          </a:prstGeom>
          <a:solidFill>
            <a:srgbClr val="7030A0"/>
          </a:solidFill>
        </p:spPr>
        <p:txBody>
          <a:bodyPr wrap="none">
            <a:spAutoFit/>
          </a:bodyPr>
          <a:lstStyle/>
          <a:p>
            <a:pPr>
              <a:buClr>
                <a:srgbClr val="FFFF00"/>
              </a:buClr>
              <a:defRPr/>
            </a:pPr>
            <a:r>
              <a:rPr lang="en-US" dirty="0">
                <a:solidFill>
                  <a:srgbClr val="FFFF00"/>
                </a:solidFill>
              </a:rPr>
              <a:t>Consider participant and situational factors </a:t>
            </a:r>
          </a:p>
        </p:txBody>
      </p:sp>
      <p:sp>
        <p:nvSpPr>
          <p:cNvPr id="15" name="Rectangle 14">
            <a:extLst>
              <a:ext uri="{FF2B5EF4-FFF2-40B4-BE49-F238E27FC236}">
                <a16:creationId xmlns:a16="http://schemas.microsoft.com/office/drawing/2014/main" id="{A93AF245-592A-2D44-9BF7-1A0AC92B5497}"/>
              </a:ext>
            </a:extLst>
          </p:cNvPr>
          <p:cNvSpPr/>
          <p:nvPr/>
        </p:nvSpPr>
        <p:spPr>
          <a:xfrm>
            <a:off x="382029" y="3657956"/>
            <a:ext cx="5867400" cy="369332"/>
          </a:xfrm>
          <a:prstGeom prst="rect">
            <a:avLst/>
          </a:prstGeom>
          <a:solidFill>
            <a:srgbClr val="7030A0"/>
          </a:solidFill>
        </p:spPr>
        <p:txBody>
          <a:bodyPr wrap="square">
            <a:spAutoFit/>
          </a:bodyPr>
          <a:lstStyle/>
          <a:p>
            <a:pPr>
              <a:buClr>
                <a:srgbClr val="FFFF00"/>
              </a:buClr>
              <a:defRPr/>
            </a:pPr>
            <a:r>
              <a:rPr lang="en-US" dirty="0">
                <a:solidFill>
                  <a:srgbClr val="FFFF00"/>
                </a:solidFill>
              </a:rPr>
              <a:t>Coaches should teach players appropriate view of success </a:t>
            </a:r>
          </a:p>
        </p:txBody>
      </p:sp>
      <p:sp>
        <p:nvSpPr>
          <p:cNvPr id="16" name="Rectangle 15">
            <a:extLst>
              <a:ext uri="{FF2B5EF4-FFF2-40B4-BE49-F238E27FC236}">
                <a16:creationId xmlns:a16="http://schemas.microsoft.com/office/drawing/2014/main" id="{24BB018C-A3C0-CC45-A087-0C1651EE218E}"/>
              </a:ext>
            </a:extLst>
          </p:cNvPr>
          <p:cNvSpPr/>
          <p:nvPr/>
        </p:nvSpPr>
        <p:spPr>
          <a:xfrm>
            <a:off x="382029" y="5005914"/>
            <a:ext cx="2554674" cy="369332"/>
          </a:xfrm>
          <a:prstGeom prst="rect">
            <a:avLst/>
          </a:prstGeom>
          <a:solidFill>
            <a:srgbClr val="7030A0"/>
          </a:solidFill>
        </p:spPr>
        <p:txBody>
          <a:bodyPr wrap="none">
            <a:spAutoFit/>
          </a:bodyPr>
          <a:lstStyle/>
          <a:p>
            <a:pPr>
              <a:buClr>
                <a:srgbClr val="FFFF00"/>
              </a:buClr>
              <a:defRPr/>
            </a:pPr>
            <a:r>
              <a:rPr lang="en-US" dirty="0">
                <a:solidFill>
                  <a:srgbClr val="FFFF00"/>
                </a:solidFill>
              </a:rPr>
              <a:t>Make players feel valued</a:t>
            </a:r>
          </a:p>
        </p:txBody>
      </p:sp>
      <p:sp>
        <p:nvSpPr>
          <p:cNvPr id="17" name="TextBox 16">
            <a:extLst>
              <a:ext uri="{FF2B5EF4-FFF2-40B4-BE49-F238E27FC236}">
                <a16:creationId xmlns:a16="http://schemas.microsoft.com/office/drawing/2014/main" id="{BECDC7A6-9114-5342-A53B-0080B7541560}"/>
              </a:ext>
            </a:extLst>
          </p:cNvPr>
          <p:cNvSpPr txBox="1"/>
          <p:nvPr/>
        </p:nvSpPr>
        <p:spPr>
          <a:xfrm>
            <a:off x="0" y="0"/>
            <a:ext cx="9144000" cy="461665"/>
          </a:xfrm>
          <a:prstGeom prst="rect">
            <a:avLst/>
          </a:prstGeom>
          <a:solidFill>
            <a:srgbClr val="FF0000"/>
          </a:solidFill>
          <a:ln>
            <a:solidFill>
              <a:schemeClr val="bg1"/>
            </a:solidFill>
          </a:ln>
        </p:spPr>
        <p:txBody>
          <a:bodyPr wrap="square" rtlCol="0">
            <a:spAutoFit/>
          </a:bodyPr>
          <a:lstStyle/>
          <a:p>
            <a:pPr algn="ctr"/>
            <a:r>
              <a:rPr lang="en-US" sz="2400" b="1" dirty="0">
                <a:solidFill>
                  <a:schemeClr val="bg1"/>
                </a:solidFill>
              </a:rPr>
              <a:t>MENTAL SKILLS – MOTIVATION</a:t>
            </a:r>
          </a:p>
        </p:txBody>
      </p:sp>
    </p:spTree>
    <p:extLst>
      <p:ext uri="{BB962C8B-B14F-4D97-AF65-F5344CB8AC3E}">
        <p14:creationId xmlns:p14="http://schemas.microsoft.com/office/powerpoint/2010/main" val="325894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EDE8EA-E385-8F40-917B-CFB5DC8F2F8A}"/>
              </a:ext>
            </a:extLst>
          </p:cNvPr>
          <p:cNvSpPr/>
          <p:nvPr/>
        </p:nvSpPr>
        <p:spPr>
          <a:xfrm>
            <a:off x="318300" y="1043732"/>
            <a:ext cx="4963706" cy="4801314"/>
          </a:xfrm>
          <a:prstGeom prst="rect">
            <a:avLst/>
          </a:prstGeom>
          <a:solidFill>
            <a:schemeClr val="bg1"/>
          </a:solidFill>
          <a:ln>
            <a:solidFill>
              <a:srgbClr val="FF0000"/>
            </a:solidFill>
          </a:ln>
        </p:spPr>
        <p:txBody>
          <a:bodyPr wrap="square">
            <a:spAutoFit/>
          </a:bodyPr>
          <a:lstStyle/>
          <a:p>
            <a:pPr marL="428625" indent="-342900">
              <a:buFont typeface="Arial" panose="020B0604020202020204" pitchFamily="34" charset="0"/>
              <a:buChar char="•"/>
              <a:tabLst>
                <a:tab pos="263525" algn="l"/>
              </a:tabLst>
            </a:pPr>
            <a:endParaRPr lang="en-US" dirty="0"/>
          </a:p>
          <a:p>
            <a:pPr marL="428625" indent="-342900">
              <a:buFont typeface="Arial" panose="020B0604020202020204" pitchFamily="34" charset="0"/>
              <a:buChar char="•"/>
              <a:tabLst>
                <a:tab pos="263525" algn="l"/>
              </a:tabLst>
            </a:pPr>
            <a:endParaRPr lang="en-US" sz="1000" dirty="0"/>
          </a:p>
          <a:p>
            <a:pPr marL="428625" indent="-342900">
              <a:buFont typeface="Arial" panose="020B0604020202020204" pitchFamily="34" charset="0"/>
              <a:buChar char="•"/>
              <a:tabLst>
                <a:tab pos="263525" algn="l"/>
              </a:tabLst>
            </a:pPr>
            <a:r>
              <a:rPr lang="en-US" dirty="0"/>
              <a:t>Leaders / coaches influence team motivation through their body language, facial expression, language and feedback. </a:t>
            </a:r>
          </a:p>
          <a:p>
            <a:pPr marL="428625" indent="-342900">
              <a:buFont typeface="Arial" panose="020B0604020202020204" pitchFamily="34" charset="0"/>
              <a:buChar char="•"/>
              <a:tabLst>
                <a:tab pos="263525" algn="l"/>
              </a:tabLst>
            </a:pPr>
            <a:r>
              <a:rPr lang="en-US" dirty="0"/>
              <a:t>A coach looking disinterested on the sideline will negatively affect the motivation of their players on the field.  </a:t>
            </a:r>
          </a:p>
          <a:p>
            <a:pPr marL="428625" indent="-342900">
              <a:buFont typeface="Arial" panose="020B0604020202020204" pitchFamily="34" charset="0"/>
              <a:buChar char="•"/>
              <a:tabLst>
                <a:tab pos="263525" algn="l"/>
              </a:tabLst>
            </a:pPr>
            <a:r>
              <a:rPr lang="en-US" dirty="0"/>
              <a:t>A passionate and enthusiastic coach positively affects the team.</a:t>
            </a:r>
            <a:endParaRPr lang="en-US" b="1" dirty="0">
              <a:solidFill>
                <a:srgbClr val="FFFF00"/>
              </a:solidFill>
            </a:endParaRPr>
          </a:p>
          <a:p>
            <a:pPr marL="400050" lvl="1"/>
            <a:endParaRPr lang="en-US" b="1" dirty="0">
              <a:solidFill>
                <a:srgbClr val="FFFF00"/>
              </a:solidFill>
            </a:endParaRPr>
          </a:p>
          <a:p>
            <a:pPr marL="400050" lvl="1" indent="0">
              <a:buNone/>
            </a:pPr>
            <a:endParaRPr lang="en-US" dirty="0"/>
          </a:p>
          <a:p>
            <a:pPr marL="342900" indent="-342900">
              <a:buFont typeface="Arial" panose="020B0604020202020204" pitchFamily="34" charset="0"/>
              <a:buChar char="•"/>
            </a:pPr>
            <a:r>
              <a:rPr lang="en-US" dirty="0"/>
              <a:t>Set both short and long term goals for individuals and the team as a whole. </a:t>
            </a:r>
          </a:p>
          <a:p>
            <a:pPr marL="342900" indent="-342900">
              <a:buFont typeface="Arial" panose="020B0604020202020204" pitchFamily="34" charset="0"/>
              <a:buChar char="•"/>
            </a:pPr>
            <a:r>
              <a:rPr lang="en-US" dirty="0"/>
              <a:t>Striving for goals promotes motivation. </a:t>
            </a:r>
          </a:p>
          <a:p>
            <a:pPr marL="342900" indent="-342900">
              <a:buFont typeface="Arial" panose="020B0604020202020204" pitchFamily="34" charset="0"/>
              <a:buChar char="•"/>
            </a:pPr>
            <a:r>
              <a:rPr lang="en-US" dirty="0"/>
              <a:t>Goal setting can be implemented using the SMARTER method.</a:t>
            </a:r>
          </a:p>
        </p:txBody>
      </p:sp>
      <p:sp>
        <p:nvSpPr>
          <p:cNvPr id="11" name="Slide Number Placeholder 10"/>
          <p:cNvSpPr>
            <a:spLocks noGrp="1"/>
          </p:cNvSpPr>
          <p:nvPr>
            <p:ph type="sldNum" sz="quarter" idx="12"/>
          </p:nvPr>
        </p:nvSpPr>
        <p:spPr/>
        <p:txBody>
          <a:bodyPr/>
          <a:lstStyle/>
          <a:p>
            <a:pPr>
              <a:defRPr/>
            </a:pPr>
            <a:fld id="{60B22C5F-B915-4E73-A20A-37D63F3713A1}" type="slidenum">
              <a:rPr lang="en-US" smtClean="0"/>
              <a:pPr>
                <a:defRPr/>
              </a:pPr>
              <a:t>19</a:t>
            </a:fld>
            <a:endParaRPr lang="en-US"/>
          </a:p>
        </p:txBody>
      </p:sp>
      <p:sp>
        <p:nvSpPr>
          <p:cNvPr id="2" name="Rectangle 1">
            <a:extLst>
              <a:ext uri="{FF2B5EF4-FFF2-40B4-BE49-F238E27FC236}">
                <a16:creationId xmlns:a16="http://schemas.microsoft.com/office/drawing/2014/main" id="{1837231D-E6D6-3A4C-90A4-243466E8D837}"/>
              </a:ext>
            </a:extLst>
          </p:cNvPr>
          <p:cNvSpPr/>
          <p:nvPr/>
        </p:nvSpPr>
        <p:spPr>
          <a:xfrm>
            <a:off x="357720" y="1089363"/>
            <a:ext cx="4286240" cy="369332"/>
          </a:xfrm>
          <a:prstGeom prst="rect">
            <a:avLst/>
          </a:prstGeom>
          <a:solidFill>
            <a:srgbClr val="7030A0"/>
          </a:solidFill>
        </p:spPr>
        <p:txBody>
          <a:bodyPr wrap="square">
            <a:spAutoFit/>
          </a:bodyPr>
          <a:lstStyle/>
          <a:p>
            <a:pPr indent="-57150"/>
            <a:r>
              <a:rPr lang="en-US" dirty="0">
                <a:solidFill>
                  <a:srgbClr val="FFFF00"/>
                </a:solidFill>
              </a:rPr>
              <a:t>Team leaders need to be enthusiastic</a:t>
            </a:r>
          </a:p>
        </p:txBody>
      </p:sp>
      <p:sp>
        <p:nvSpPr>
          <p:cNvPr id="3" name="Rectangle 2">
            <a:extLst>
              <a:ext uri="{FF2B5EF4-FFF2-40B4-BE49-F238E27FC236}">
                <a16:creationId xmlns:a16="http://schemas.microsoft.com/office/drawing/2014/main" id="{2BDBFD5D-234E-984E-B495-D9CB67038E08}"/>
              </a:ext>
            </a:extLst>
          </p:cNvPr>
          <p:cNvSpPr/>
          <p:nvPr/>
        </p:nvSpPr>
        <p:spPr>
          <a:xfrm>
            <a:off x="347533" y="3837438"/>
            <a:ext cx="4572000" cy="369332"/>
          </a:xfrm>
          <a:prstGeom prst="rect">
            <a:avLst/>
          </a:prstGeom>
          <a:solidFill>
            <a:srgbClr val="7030A0"/>
          </a:solidFill>
        </p:spPr>
        <p:txBody>
          <a:bodyPr>
            <a:spAutoFit/>
          </a:bodyPr>
          <a:lstStyle/>
          <a:p>
            <a:pPr indent="-57150"/>
            <a:r>
              <a:rPr lang="en-US" dirty="0">
                <a:solidFill>
                  <a:srgbClr val="FFFF00"/>
                </a:solidFill>
              </a:rPr>
              <a:t>Set team and individual goals for the team</a:t>
            </a:r>
          </a:p>
        </p:txBody>
      </p:sp>
      <p:sp>
        <p:nvSpPr>
          <p:cNvPr id="17" name="Footer Placeholder 10">
            <a:extLst>
              <a:ext uri="{FF2B5EF4-FFF2-40B4-BE49-F238E27FC236}">
                <a16:creationId xmlns:a16="http://schemas.microsoft.com/office/drawing/2014/main" id="{D9F1E433-B13B-6F43-8B45-2F13DD0C8304}"/>
              </a:ext>
            </a:extLst>
          </p:cNvPr>
          <p:cNvSpPr>
            <a:spLocks noGrp="1"/>
          </p:cNvSpPr>
          <p:nvPr>
            <p:ph type="ftr" sz="quarter" idx="11"/>
          </p:nvPr>
        </p:nvSpPr>
        <p:spPr>
          <a:xfrm>
            <a:off x="2667000" y="6416675"/>
            <a:ext cx="2895600" cy="365125"/>
          </a:xfrm>
        </p:spPr>
        <p:txBody>
          <a:bodyPr/>
          <a:lstStyle/>
          <a:p>
            <a:r>
              <a:rPr lang="en-US"/>
              <a:t>©PE STUDIES RESOURCES</a:t>
            </a:r>
          </a:p>
        </p:txBody>
      </p:sp>
      <p:pic>
        <p:nvPicPr>
          <p:cNvPr id="18" name="Picture 2">
            <a:hlinkClick r:id="" action="ppaction://hlinkshowjump?jump=firstslide"/>
            <a:extLst>
              <a:ext uri="{FF2B5EF4-FFF2-40B4-BE49-F238E27FC236}">
                <a16:creationId xmlns:a16="http://schemas.microsoft.com/office/drawing/2014/main" id="{39A96E89-8585-2541-B41C-D0B8E2D04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hlinkClick r:id="rId4" action="ppaction://hlinksldjump"/>
            <a:extLst>
              <a:ext uri="{FF2B5EF4-FFF2-40B4-BE49-F238E27FC236}">
                <a16:creationId xmlns:a16="http://schemas.microsoft.com/office/drawing/2014/main" id="{05758264-7032-7543-937A-BEA325AC4ACA}"/>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0" name="TextBox 9">
            <a:extLst>
              <a:ext uri="{FF2B5EF4-FFF2-40B4-BE49-F238E27FC236}">
                <a16:creationId xmlns:a16="http://schemas.microsoft.com/office/drawing/2014/main" id="{90D268A2-860C-EF40-A7DF-2855E8DF95BE}"/>
              </a:ext>
            </a:extLst>
          </p:cNvPr>
          <p:cNvSpPr txBox="1"/>
          <p:nvPr/>
        </p:nvSpPr>
        <p:spPr>
          <a:xfrm>
            <a:off x="0" y="0"/>
            <a:ext cx="9144000" cy="461665"/>
          </a:xfrm>
          <a:prstGeom prst="rect">
            <a:avLst/>
          </a:prstGeom>
          <a:solidFill>
            <a:srgbClr val="FF0000"/>
          </a:solidFill>
          <a:ln>
            <a:solidFill>
              <a:schemeClr val="bg1"/>
            </a:solidFill>
          </a:ln>
        </p:spPr>
        <p:txBody>
          <a:bodyPr wrap="square" rtlCol="0">
            <a:spAutoFit/>
          </a:bodyPr>
          <a:lstStyle/>
          <a:p>
            <a:pPr algn="ctr"/>
            <a:r>
              <a:rPr lang="en-US" sz="2400" b="1" dirty="0">
                <a:solidFill>
                  <a:schemeClr val="bg1"/>
                </a:solidFill>
              </a:rPr>
              <a:t>MENTAL SKILLS – MOTIVATION</a:t>
            </a:r>
          </a:p>
        </p:txBody>
      </p:sp>
      <p:pic>
        <p:nvPicPr>
          <p:cNvPr id="3074" name="Picture 2" descr="Image result for passionate coach">
            <a:extLst>
              <a:ext uri="{FF2B5EF4-FFF2-40B4-BE49-F238E27FC236}">
                <a16:creationId xmlns:a16="http://schemas.microsoft.com/office/drawing/2014/main" id="{9441625B-305E-FE45-96B2-CE14E30F29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0456" y="817822"/>
            <a:ext cx="3480477" cy="52279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F9B5E14-0CD1-144D-A8AB-895B2FFC3242}"/>
              </a:ext>
            </a:extLst>
          </p:cNvPr>
          <p:cNvSpPr/>
          <p:nvPr/>
        </p:nvSpPr>
        <p:spPr>
          <a:xfrm>
            <a:off x="7159214" y="6016408"/>
            <a:ext cx="1984786" cy="184666"/>
          </a:xfrm>
          <a:prstGeom prst="rect">
            <a:avLst/>
          </a:prstGeom>
        </p:spPr>
        <p:txBody>
          <a:bodyPr wrap="square">
            <a:spAutoFit/>
          </a:bodyPr>
          <a:lstStyle/>
          <a:p>
            <a:r>
              <a:rPr lang="en-US" sz="600" dirty="0"/>
              <a:t>https://</a:t>
            </a:r>
            <a:r>
              <a:rPr lang="en-US" sz="600" dirty="0" err="1"/>
              <a:t>en.wikipedia.org</a:t>
            </a:r>
            <a:r>
              <a:rPr lang="en-US" sz="600" dirty="0"/>
              <a:t>/wiki/</a:t>
            </a:r>
            <a:r>
              <a:rPr lang="en-US" sz="600" dirty="0" err="1"/>
              <a:t>Richmond_Football_Club</a:t>
            </a:r>
            <a:endParaRPr lang="en-US" sz="600" dirty="0"/>
          </a:p>
        </p:txBody>
      </p:sp>
    </p:spTree>
    <p:extLst>
      <p:ext uri="{BB962C8B-B14F-4D97-AF65-F5344CB8AC3E}">
        <p14:creationId xmlns:p14="http://schemas.microsoft.com/office/powerpoint/2010/main" val="2822721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923B3F-2E8B-4C38-A35C-980D584D6861}"/>
              </a:ext>
            </a:extLst>
          </p:cNvPr>
          <p:cNvSpPr>
            <a:spLocks noGrp="1"/>
          </p:cNvSpPr>
          <p:nvPr>
            <p:ph type="ftr" sz="quarter" idx="11"/>
          </p:nvPr>
        </p:nvSpPr>
        <p:spPr/>
        <p:txBody>
          <a:bodyPr/>
          <a:lstStyle/>
          <a:p>
            <a:r>
              <a:rPr lang="en-US"/>
              <a:t>©PE STUDIES RESOURCES</a:t>
            </a:r>
          </a:p>
        </p:txBody>
      </p:sp>
      <p:sp>
        <p:nvSpPr>
          <p:cNvPr id="3" name="Slide Number Placeholder 2">
            <a:extLst>
              <a:ext uri="{FF2B5EF4-FFF2-40B4-BE49-F238E27FC236}">
                <a16:creationId xmlns:a16="http://schemas.microsoft.com/office/drawing/2014/main" id="{9D6ECD63-AA06-4886-A9E1-96E75E7C2F52}"/>
              </a:ext>
            </a:extLst>
          </p:cNvPr>
          <p:cNvSpPr>
            <a:spLocks noGrp="1"/>
          </p:cNvSpPr>
          <p:nvPr>
            <p:ph type="sldNum" sz="quarter" idx="12"/>
          </p:nvPr>
        </p:nvSpPr>
        <p:spPr/>
        <p:txBody>
          <a:bodyPr/>
          <a:lstStyle/>
          <a:p>
            <a:fld id="{77EF1805-3056-A44D-8D1C-083340B68C15}" type="slidenum">
              <a:rPr lang="en-US" smtClean="0"/>
              <a:t>2</a:t>
            </a:fld>
            <a:endParaRPr lang="en-US"/>
          </a:p>
        </p:txBody>
      </p:sp>
      <p:sp>
        <p:nvSpPr>
          <p:cNvPr id="6" name="Title 1">
            <a:extLst>
              <a:ext uri="{FF2B5EF4-FFF2-40B4-BE49-F238E27FC236}">
                <a16:creationId xmlns:a16="http://schemas.microsoft.com/office/drawing/2014/main" id="{F0B66E16-2D5D-E940-94E4-DCD06F638C6A}"/>
              </a:ext>
            </a:extLst>
          </p:cNvPr>
          <p:cNvSpPr txBox="1">
            <a:spLocks/>
          </p:cNvSpPr>
          <p:nvPr/>
        </p:nvSpPr>
        <p:spPr>
          <a:xfrm>
            <a:off x="0" y="0"/>
            <a:ext cx="9144000" cy="755587"/>
          </a:xfrm>
          <a:prstGeom prst="rect">
            <a:avLst/>
          </a:prstGeom>
          <a:solidFill>
            <a:srgbClr val="00B0F0"/>
          </a:solidFill>
          <a:ln w="38100">
            <a:solidFill>
              <a:schemeClr val="bg1"/>
            </a:solidFill>
          </a:ln>
        </p:spPr>
        <p:txBody>
          <a:bodyPr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AU" sz="3000" b="1" dirty="0">
                <a:solidFill>
                  <a:schemeClr val="bg1"/>
                </a:solidFill>
                <a:latin typeface="+mn-lt"/>
              </a:rPr>
              <a:t>UNIT 1 &amp; 2 − Sport Psychology 3</a:t>
            </a:r>
            <a:r>
              <a:rPr lang="en-AU" sz="3000" b="1" baseline="30000" dirty="0">
                <a:solidFill>
                  <a:schemeClr val="bg1"/>
                </a:solidFill>
                <a:latin typeface="+mn-lt"/>
              </a:rPr>
              <a:t>rd</a:t>
            </a:r>
            <a:r>
              <a:rPr lang="en-AU" sz="3000" b="1" dirty="0">
                <a:solidFill>
                  <a:schemeClr val="bg1"/>
                </a:solidFill>
                <a:latin typeface="+mn-lt"/>
              </a:rPr>
              <a:t> ed.</a:t>
            </a:r>
            <a:endParaRPr lang="en-AU" sz="2600" b="1" dirty="0">
              <a:solidFill>
                <a:schemeClr val="bg1"/>
              </a:solidFill>
              <a:latin typeface="+mn-lt"/>
              <a:cs typeface="Calibri"/>
            </a:endParaRPr>
          </a:p>
        </p:txBody>
      </p:sp>
      <p:sp>
        <p:nvSpPr>
          <p:cNvPr id="8" name="TextBox 7">
            <a:extLst>
              <a:ext uri="{FF2B5EF4-FFF2-40B4-BE49-F238E27FC236}">
                <a16:creationId xmlns:a16="http://schemas.microsoft.com/office/drawing/2014/main" id="{9D3261B4-3BCA-BB45-A694-6D5401111E19}"/>
              </a:ext>
            </a:extLst>
          </p:cNvPr>
          <p:cNvSpPr txBox="1"/>
          <p:nvPr/>
        </p:nvSpPr>
        <p:spPr>
          <a:xfrm>
            <a:off x="346494" y="1467929"/>
            <a:ext cx="8451011" cy="4247317"/>
          </a:xfrm>
          <a:prstGeom prst="rect">
            <a:avLst/>
          </a:prstGeom>
          <a:solidFill>
            <a:schemeClr val="bg1"/>
          </a:solidFill>
          <a:ln>
            <a:solidFill>
              <a:srgbClr val="00B0F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COPYRIGHT</a:t>
            </a:r>
          </a:p>
          <a:p>
            <a:r>
              <a:rPr lang="en-US" dirty="0">
                <a:cs typeface="Calibri"/>
              </a:rPr>
              <a:t>© PE Studies Resources 2019.</a:t>
            </a:r>
          </a:p>
          <a:p>
            <a:endParaRPr lang="en-US" dirty="0">
              <a:cs typeface="Calibri"/>
            </a:endParaRPr>
          </a:p>
          <a:p>
            <a:r>
              <a:rPr lang="en-US" dirty="0">
                <a:cs typeface="Calibri"/>
              </a:rPr>
              <a:t>All rights reserved.</a:t>
            </a:r>
            <a:endParaRPr lang="en-US" dirty="0"/>
          </a:p>
          <a:p>
            <a:r>
              <a:rPr lang="en-US" dirty="0">
                <a:cs typeface="Calibri"/>
              </a:rPr>
              <a:t>No part of this publication may be reproduced, stored in a retrieval system or transmitted in any form by any means whatsoever without the prior permission of PE Studies Resources.</a:t>
            </a:r>
          </a:p>
          <a:p>
            <a:endParaRPr lang="en-US" b="1" dirty="0">
              <a:cs typeface="Calibri"/>
            </a:endParaRPr>
          </a:p>
          <a:p>
            <a:r>
              <a:rPr lang="en-US" b="1" dirty="0">
                <a:cs typeface="Calibri"/>
              </a:rPr>
              <a:t>DISCLAIMER</a:t>
            </a:r>
          </a:p>
          <a:p>
            <a:r>
              <a:rPr lang="en-US" dirty="0">
                <a:cs typeface="Calibri"/>
              </a:rPr>
              <a:t>This product has been developed to assist teachers in the delivery of the Unit 1 &amp; 2  WACE Physical Education Studies course. </a:t>
            </a:r>
            <a:r>
              <a:rPr lang="en-US" dirty="0">
                <a:ea typeface="+mn-lt"/>
                <a:cs typeface="+mn-lt"/>
              </a:rPr>
              <a:t>It represents the authors’ interpretation and approach and is not endorsed by any governing body. Every effort has been made to ensure the accuracy of the information in this PowerPoint. PE Studies Resources cannot take responsibility for any claim, loss, damage or liability arising from the use of, or reliance on, the information contained in this resource.</a:t>
            </a:r>
            <a:r>
              <a:rPr lang="en-US" dirty="0">
                <a:cs typeface="Calibri"/>
              </a:rPr>
              <a:t> </a:t>
            </a:r>
          </a:p>
        </p:txBody>
      </p:sp>
      <p:pic>
        <p:nvPicPr>
          <p:cNvPr id="9" name="Picture 3" descr="A close up of a sign&#10;&#10;Description generated with very high confidence">
            <a:extLst>
              <a:ext uri="{FF2B5EF4-FFF2-40B4-BE49-F238E27FC236}">
                <a16:creationId xmlns:a16="http://schemas.microsoft.com/office/drawing/2014/main" id="{0C66C0D5-465B-6C4D-9128-F7EA5C9247D6}"/>
              </a:ext>
            </a:extLst>
          </p:cNvPr>
          <p:cNvPicPr>
            <a:picLocks noChangeAspect="1"/>
          </p:cNvPicPr>
          <p:nvPr/>
        </p:nvPicPr>
        <p:blipFill rotWithShape="1">
          <a:blip r:embed="rId2"/>
          <a:srcRect t="3493" r="2318" b="4367"/>
          <a:stretch/>
        </p:blipFill>
        <p:spPr>
          <a:xfrm>
            <a:off x="214978" y="6106854"/>
            <a:ext cx="792656" cy="566386"/>
          </a:xfrm>
          <a:prstGeom prst="rect">
            <a:avLst/>
          </a:prstGeom>
        </p:spPr>
      </p:pic>
    </p:spTree>
    <p:extLst>
      <p:ext uri="{BB962C8B-B14F-4D97-AF65-F5344CB8AC3E}">
        <p14:creationId xmlns:p14="http://schemas.microsoft.com/office/powerpoint/2010/main" val="1960990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9" name="TextBox 20"/>
          <p:cNvSpPr txBox="1">
            <a:spLocks noChangeArrowheads="1"/>
          </p:cNvSpPr>
          <p:nvPr/>
        </p:nvSpPr>
        <p:spPr bwMode="auto">
          <a:xfrm>
            <a:off x="347533" y="1584209"/>
            <a:ext cx="4849049" cy="4524315"/>
          </a:xfrm>
          <a:prstGeom prst="rect">
            <a:avLst/>
          </a:prstGeom>
          <a:solidFill>
            <a:schemeClr val="bg1"/>
          </a:solidFill>
          <a:ln w="9525">
            <a:solidFill>
              <a:srgbClr val="FF0000"/>
            </a:solidFill>
            <a:miter lim="800000"/>
            <a:headEnd/>
            <a:tailEnd/>
          </a:ln>
        </p:spPr>
        <p:txBody>
          <a:bodyPr wrap="square">
            <a:spAutoFit/>
          </a:bodyPr>
          <a:lstStyle/>
          <a:p>
            <a:pPr marL="285750" indent="-285750" fontAlgn="auto">
              <a:spcBef>
                <a:spcPts val="0"/>
              </a:spcBef>
              <a:spcAft>
                <a:spcPts val="0"/>
              </a:spcAft>
              <a:buFont typeface="Arial" panose="020B0604020202020204" pitchFamily="34" charset="0"/>
              <a:buChar char="•"/>
              <a:defRPr/>
            </a:pPr>
            <a:r>
              <a:rPr lang="en-US" dirty="0"/>
              <a:t>An individuals age has little impact on their levels of extrinsic and intrinsic motivation</a:t>
            </a:r>
          </a:p>
          <a:p>
            <a:pPr marL="742950" lvl="1" indent="-285750">
              <a:buFont typeface="Cambria Math" panose="02040503050406030204" pitchFamily="18" charset="0"/>
              <a:buChar char="⎯"/>
              <a:defRPr/>
            </a:pPr>
            <a:r>
              <a:rPr lang="en-US" dirty="0"/>
              <a:t>Many kids love playing sport just to be with their friends or because they love the game and are heavily intrinsically motivated</a:t>
            </a:r>
          </a:p>
          <a:p>
            <a:pPr marL="742950" lvl="1" indent="-285750">
              <a:buFont typeface="Cambria Math" panose="02040503050406030204" pitchFamily="18" charset="0"/>
              <a:buChar char="⎯"/>
              <a:defRPr/>
            </a:pPr>
            <a:r>
              <a:rPr lang="en-US" dirty="0"/>
              <a:t>Other kids play sport as they are incentivised by their parents or by the thought of extrinsic rewards</a:t>
            </a:r>
          </a:p>
          <a:p>
            <a:pPr marL="742950" lvl="1" indent="-285750">
              <a:buFont typeface="Cambria Math" panose="02040503050406030204" pitchFamily="18" charset="0"/>
              <a:buChar char="⎯"/>
              <a:defRPr/>
            </a:pPr>
            <a:endParaRPr lang="en-US" dirty="0"/>
          </a:p>
          <a:p>
            <a:pPr marL="742950" lvl="1" indent="-285750">
              <a:buFont typeface="Cambria Math" panose="02040503050406030204" pitchFamily="18" charset="0"/>
              <a:buChar char="⎯"/>
              <a:defRPr/>
            </a:pPr>
            <a:r>
              <a:rPr lang="en-US" dirty="0"/>
              <a:t>Adults are just as likely to exhibit these traits with many playing due to a long associated love of the game</a:t>
            </a:r>
          </a:p>
          <a:p>
            <a:pPr marL="742950" lvl="1" indent="-285750">
              <a:buFont typeface="Cambria Math" panose="02040503050406030204" pitchFamily="18" charset="0"/>
              <a:buChar char="⎯"/>
              <a:defRPr/>
            </a:pPr>
            <a:r>
              <a:rPr lang="en-US" dirty="0"/>
              <a:t>Other adults play as they are attracted to the fame and recognition that comes with playing the sport</a:t>
            </a:r>
          </a:p>
        </p:txBody>
      </p:sp>
      <p:sp>
        <p:nvSpPr>
          <p:cNvPr id="32" name="Slide Number Placeholder 31"/>
          <p:cNvSpPr>
            <a:spLocks noGrp="1"/>
          </p:cNvSpPr>
          <p:nvPr>
            <p:ph type="sldNum" sz="quarter" idx="12"/>
          </p:nvPr>
        </p:nvSpPr>
        <p:spPr>
          <a:xfrm>
            <a:off x="7082425" y="6552359"/>
            <a:ext cx="2057400" cy="365125"/>
          </a:xfrm>
        </p:spPr>
        <p:txBody>
          <a:bodyPr/>
          <a:lstStyle/>
          <a:p>
            <a:pPr>
              <a:defRPr/>
            </a:pPr>
            <a:fld id="{45B70030-C5ED-4C20-AA4F-60533FC034F7}" type="slidenum">
              <a:rPr lang="en-US" smtClean="0"/>
              <a:pPr>
                <a:defRPr/>
              </a:pPr>
              <a:t>20</a:t>
            </a:fld>
            <a:endParaRPr lang="en-US"/>
          </a:p>
        </p:txBody>
      </p:sp>
      <p:pic>
        <p:nvPicPr>
          <p:cNvPr id="34" name="Picture 2">
            <a:hlinkClick r:id="" action="ppaction://hlinkshowjump?jump=firstslide"/>
            <a:extLst>
              <a:ext uri="{FF2B5EF4-FFF2-40B4-BE49-F238E27FC236}">
                <a16:creationId xmlns:a16="http://schemas.microsoft.com/office/drawing/2014/main" id="{78E998A2-1C07-2240-B115-5066AA0F0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hlinkClick r:id="rId4" action="ppaction://hlinksldjump"/>
            <a:extLst>
              <a:ext uri="{FF2B5EF4-FFF2-40B4-BE49-F238E27FC236}">
                <a16:creationId xmlns:a16="http://schemas.microsoft.com/office/drawing/2014/main" id="{310E2194-3B52-E248-8DA2-F317E2C4D358}"/>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37" name="TextBox 17">
            <a:extLst>
              <a:ext uri="{FF2B5EF4-FFF2-40B4-BE49-F238E27FC236}">
                <a16:creationId xmlns:a16="http://schemas.microsoft.com/office/drawing/2014/main" id="{E8FB5EBB-98E1-064D-8FE4-1835E57C3C6B}"/>
              </a:ext>
            </a:extLst>
          </p:cNvPr>
          <p:cNvSpPr txBox="1">
            <a:spLocks noChangeArrowheads="1"/>
          </p:cNvSpPr>
          <p:nvPr/>
        </p:nvSpPr>
        <p:spPr bwMode="auto">
          <a:xfrm rot="20461556">
            <a:off x="150148" y="868950"/>
            <a:ext cx="1984082" cy="400050"/>
          </a:xfrm>
          <a:prstGeom prst="rect">
            <a:avLst/>
          </a:prstGeom>
          <a:solidFill>
            <a:srgbClr val="FF40FF"/>
          </a:solidFill>
          <a:ln w="9525">
            <a:solidFill>
              <a:schemeClr val="tx1"/>
            </a:solidFill>
            <a:miter lim="800000"/>
            <a:headEnd/>
            <a:tailEnd/>
          </a:ln>
        </p:spPr>
        <p:txBody>
          <a:bodyPr wrap="square">
            <a:spAutoFit/>
          </a:bodyPr>
          <a:lstStyle/>
          <a:p>
            <a:pPr fontAlgn="auto">
              <a:spcBef>
                <a:spcPts val="0"/>
              </a:spcBef>
              <a:spcAft>
                <a:spcPts val="0"/>
              </a:spcAft>
              <a:defRPr/>
            </a:pPr>
            <a:r>
              <a:rPr lang="en-US" sz="2000" b="1" dirty="0">
                <a:solidFill>
                  <a:schemeClr val="bg1"/>
                </a:solidFill>
                <a:cs typeface="Arial" charset="0"/>
              </a:rPr>
              <a:t>Influence of age</a:t>
            </a:r>
          </a:p>
        </p:txBody>
      </p:sp>
      <p:sp>
        <p:nvSpPr>
          <p:cNvPr id="38" name="Footer Placeholder 3">
            <a:extLst>
              <a:ext uri="{FF2B5EF4-FFF2-40B4-BE49-F238E27FC236}">
                <a16:creationId xmlns:a16="http://schemas.microsoft.com/office/drawing/2014/main" id="{0FFCFC02-5EE3-A341-A05C-FECF5566563E}"/>
              </a:ext>
            </a:extLst>
          </p:cNvPr>
          <p:cNvSpPr>
            <a:spLocks noGrp="1"/>
          </p:cNvSpPr>
          <p:nvPr>
            <p:ph type="ftr" sz="quarter" idx="11"/>
          </p:nvPr>
        </p:nvSpPr>
        <p:spPr>
          <a:xfrm>
            <a:off x="3126775" y="6561300"/>
            <a:ext cx="3086100" cy="365125"/>
          </a:xfrm>
        </p:spPr>
        <p:txBody>
          <a:bodyPr/>
          <a:lstStyle/>
          <a:p>
            <a:r>
              <a:rPr lang="en-US"/>
              <a:t>©PE STUDIES RESOURCES</a:t>
            </a:r>
          </a:p>
        </p:txBody>
      </p:sp>
      <p:sp>
        <p:nvSpPr>
          <p:cNvPr id="9" name="TextBox 8">
            <a:extLst>
              <a:ext uri="{FF2B5EF4-FFF2-40B4-BE49-F238E27FC236}">
                <a16:creationId xmlns:a16="http://schemas.microsoft.com/office/drawing/2014/main" id="{B0C31BC5-BA41-824F-823F-D7C3D66B561B}"/>
              </a:ext>
            </a:extLst>
          </p:cNvPr>
          <p:cNvSpPr txBox="1"/>
          <p:nvPr/>
        </p:nvSpPr>
        <p:spPr>
          <a:xfrm>
            <a:off x="0" y="0"/>
            <a:ext cx="9144000" cy="461665"/>
          </a:xfrm>
          <a:prstGeom prst="rect">
            <a:avLst/>
          </a:prstGeom>
          <a:solidFill>
            <a:srgbClr val="FF0000"/>
          </a:solidFill>
          <a:ln>
            <a:solidFill>
              <a:schemeClr val="bg1"/>
            </a:solidFill>
          </a:ln>
        </p:spPr>
        <p:txBody>
          <a:bodyPr wrap="square" rtlCol="0">
            <a:spAutoFit/>
          </a:bodyPr>
          <a:lstStyle/>
          <a:p>
            <a:pPr algn="ctr"/>
            <a:r>
              <a:rPr lang="en-US" sz="2400" b="1" dirty="0">
                <a:solidFill>
                  <a:schemeClr val="bg1"/>
                </a:solidFill>
              </a:rPr>
              <a:t>MENTAL SKILLS – MOTIVATION</a:t>
            </a:r>
          </a:p>
        </p:txBody>
      </p:sp>
      <p:pic>
        <p:nvPicPr>
          <p:cNvPr id="5122" name="Picture 2" descr="Image result for old person golf">
            <a:extLst>
              <a:ext uri="{FF2B5EF4-FFF2-40B4-BE49-F238E27FC236}">
                <a16:creationId xmlns:a16="http://schemas.microsoft.com/office/drawing/2014/main" id="{27B152AB-CCE1-594C-B3A9-87FA306DEB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4302" y="953790"/>
            <a:ext cx="3599885" cy="539982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3699D2D-6DF9-F846-8B2B-93FD5BDA153B}"/>
              </a:ext>
            </a:extLst>
          </p:cNvPr>
          <p:cNvSpPr/>
          <p:nvPr/>
        </p:nvSpPr>
        <p:spPr>
          <a:xfrm>
            <a:off x="7073900" y="6297938"/>
            <a:ext cx="2070100" cy="169277"/>
          </a:xfrm>
          <a:prstGeom prst="rect">
            <a:avLst/>
          </a:prstGeom>
        </p:spPr>
        <p:txBody>
          <a:bodyPr wrap="square">
            <a:spAutoFit/>
          </a:bodyPr>
          <a:lstStyle/>
          <a:p>
            <a:r>
              <a:rPr lang="en-US" sz="500" dirty="0"/>
              <a:t>https://</a:t>
            </a:r>
            <a:r>
              <a:rPr lang="en-US" sz="500" dirty="0" err="1"/>
              <a:t>www.flickr.com</a:t>
            </a:r>
            <a:r>
              <a:rPr lang="en-US" sz="500" dirty="0"/>
              <a:t>/photos/</a:t>
            </a:r>
            <a:r>
              <a:rPr lang="en-US" sz="500" dirty="0" err="1"/>
              <a:t>familjenhelsingborg</a:t>
            </a:r>
            <a:r>
              <a:rPr lang="en-US" sz="500" dirty="0"/>
              <a:t>/16789770789</a:t>
            </a:r>
          </a:p>
        </p:txBody>
      </p:sp>
    </p:spTree>
    <p:extLst>
      <p:ext uri="{BB962C8B-B14F-4D97-AF65-F5344CB8AC3E}">
        <p14:creationId xmlns:p14="http://schemas.microsoft.com/office/powerpoint/2010/main" val="110196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9" grpId="0" animBg="1"/>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9" name="TextBox 20"/>
          <p:cNvSpPr txBox="1">
            <a:spLocks noChangeArrowheads="1"/>
          </p:cNvSpPr>
          <p:nvPr/>
        </p:nvSpPr>
        <p:spPr bwMode="auto">
          <a:xfrm>
            <a:off x="556054" y="2114182"/>
            <a:ext cx="4518849" cy="3693319"/>
          </a:xfrm>
          <a:prstGeom prst="rect">
            <a:avLst/>
          </a:prstGeom>
          <a:solidFill>
            <a:schemeClr val="bg1"/>
          </a:solidFill>
          <a:ln w="9525">
            <a:solidFill>
              <a:srgbClr val="FF0000"/>
            </a:solidFill>
            <a:miter lim="800000"/>
            <a:headEnd/>
            <a:tailEnd/>
          </a:ln>
        </p:spPr>
        <p:txBody>
          <a:bodyPr wrap="square">
            <a:spAutoFit/>
          </a:bodyPr>
          <a:lstStyle/>
          <a:p>
            <a:pPr marL="285750" indent="-285750" fontAlgn="auto">
              <a:spcBef>
                <a:spcPts val="0"/>
              </a:spcBef>
              <a:spcAft>
                <a:spcPts val="0"/>
              </a:spcAft>
              <a:buFont typeface="Arial" panose="020B0604020202020204" pitchFamily="34" charset="0"/>
              <a:buChar char="•"/>
              <a:defRPr/>
            </a:pPr>
            <a:r>
              <a:rPr lang="en-US" dirty="0"/>
              <a:t>Whilst there is no clear correlation between the skill level of an individual and their motivation, research suggests that individuals engaging in amateur sport are more likely to be intrinsically motivated than professional athletes</a:t>
            </a:r>
          </a:p>
          <a:p>
            <a:pPr marL="742950" lvl="1" indent="-285750">
              <a:buFont typeface="Cambria Math" panose="02040503050406030204" pitchFamily="18" charset="0"/>
              <a:buChar char="⎯"/>
              <a:defRPr/>
            </a:pPr>
            <a:r>
              <a:rPr lang="en-US" dirty="0"/>
              <a:t>It must be recognised however that for these athletes to become professional, it is highly likely that they were intrinsically motivated for the majority of their career as this is usually what drives them to train harder than the rest!</a:t>
            </a:r>
          </a:p>
        </p:txBody>
      </p:sp>
      <p:sp>
        <p:nvSpPr>
          <p:cNvPr id="32" name="Slide Number Placeholder 31"/>
          <p:cNvSpPr>
            <a:spLocks noGrp="1"/>
          </p:cNvSpPr>
          <p:nvPr>
            <p:ph type="sldNum" sz="quarter" idx="12"/>
          </p:nvPr>
        </p:nvSpPr>
        <p:spPr>
          <a:xfrm>
            <a:off x="7082425" y="6552359"/>
            <a:ext cx="2057400" cy="365125"/>
          </a:xfrm>
        </p:spPr>
        <p:txBody>
          <a:bodyPr/>
          <a:lstStyle/>
          <a:p>
            <a:pPr>
              <a:defRPr/>
            </a:pPr>
            <a:fld id="{45B70030-C5ED-4C20-AA4F-60533FC034F7}" type="slidenum">
              <a:rPr lang="en-US" smtClean="0"/>
              <a:pPr>
                <a:defRPr/>
              </a:pPr>
              <a:t>21</a:t>
            </a:fld>
            <a:endParaRPr lang="en-US"/>
          </a:p>
        </p:txBody>
      </p:sp>
      <p:pic>
        <p:nvPicPr>
          <p:cNvPr id="34" name="Picture 2">
            <a:hlinkClick r:id="" action="ppaction://hlinkshowjump?jump=firstslide"/>
            <a:extLst>
              <a:ext uri="{FF2B5EF4-FFF2-40B4-BE49-F238E27FC236}">
                <a16:creationId xmlns:a16="http://schemas.microsoft.com/office/drawing/2014/main" id="{78E998A2-1C07-2240-B115-5066AA0F0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hlinkClick r:id="rId4" action="ppaction://hlinksldjump"/>
            <a:extLst>
              <a:ext uri="{FF2B5EF4-FFF2-40B4-BE49-F238E27FC236}">
                <a16:creationId xmlns:a16="http://schemas.microsoft.com/office/drawing/2014/main" id="{310E2194-3B52-E248-8DA2-F317E2C4D358}"/>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37" name="TextBox 17">
            <a:extLst>
              <a:ext uri="{FF2B5EF4-FFF2-40B4-BE49-F238E27FC236}">
                <a16:creationId xmlns:a16="http://schemas.microsoft.com/office/drawing/2014/main" id="{E8FB5EBB-98E1-064D-8FE4-1835E57C3C6B}"/>
              </a:ext>
            </a:extLst>
          </p:cNvPr>
          <p:cNvSpPr txBox="1">
            <a:spLocks noChangeArrowheads="1"/>
          </p:cNvSpPr>
          <p:nvPr/>
        </p:nvSpPr>
        <p:spPr bwMode="auto">
          <a:xfrm rot="20461556">
            <a:off x="344002" y="1212935"/>
            <a:ext cx="2524278" cy="400110"/>
          </a:xfrm>
          <a:prstGeom prst="rect">
            <a:avLst/>
          </a:prstGeom>
          <a:solidFill>
            <a:srgbClr val="FF40FF"/>
          </a:solidFill>
          <a:ln w="9525">
            <a:solidFill>
              <a:schemeClr val="tx1"/>
            </a:solidFill>
            <a:miter lim="800000"/>
            <a:headEnd/>
            <a:tailEnd/>
          </a:ln>
        </p:spPr>
        <p:txBody>
          <a:bodyPr wrap="square">
            <a:spAutoFit/>
          </a:bodyPr>
          <a:lstStyle/>
          <a:p>
            <a:pPr fontAlgn="auto">
              <a:spcBef>
                <a:spcPts val="0"/>
              </a:spcBef>
              <a:spcAft>
                <a:spcPts val="0"/>
              </a:spcAft>
              <a:defRPr/>
            </a:pPr>
            <a:r>
              <a:rPr lang="en-US" sz="2000" b="1" dirty="0">
                <a:solidFill>
                  <a:schemeClr val="bg1"/>
                </a:solidFill>
                <a:cs typeface="Arial" charset="0"/>
              </a:rPr>
              <a:t>Influence of skill level</a:t>
            </a:r>
          </a:p>
        </p:txBody>
      </p:sp>
      <p:sp>
        <p:nvSpPr>
          <p:cNvPr id="38" name="Footer Placeholder 3">
            <a:extLst>
              <a:ext uri="{FF2B5EF4-FFF2-40B4-BE49-F238E27FC236}">
                <a16:creationId xmlns:a16="http://schemas.microsoft.com/office/drawing/2014/main" id="{0FFCFC02-5EE3-A341-A05C-FECF5566563E}"/>
              </a:ext>
            </a:extLst>
          </p:cNvPr>
          <p:cNvSpPr>
            <a:spLocks noGrp="1"/>
          </p:cNvSpPr>
          <p:nvPr>
            <p:ph type="ftr" sz="quarter" idx="11"/>
          </p:nvPr>
        </p:nvSpPr>
        <p:spPr>
          <a:xfrm>
            <a:off x="3126775" y="6561300"/>
            <a:ext cx="3086100" cy="365125"/>
          </a:xfrm>
        </p:spPr>
        <p:txBody>
          <a:bodyPr/>
          <a:lstStyle/>
          <a:p>
            <a:r>
              <a:rPr lang="en-US"/>
              <a:t>©PE STUDIES RESOURCES</a:t>
            </a:r>
          </a:p>
        </p:txBody>
      </p:sp>
      <p:sp>
        <p:nvSpPr>
          <p:cNvPr id="9" name="TextBox 8">
            <a:extLst>
              <a:ext uri="{FF2B5EF4-FFF2-40B4-BE49-F238E27FC236}">
                <a16:creationId xmlns:a16="http://schemas.microsoft.com/office/drawing/2014/main" id="{ACB285B5-5578-9C47-A2F6-7622DCBB39F1}"/>
              </a:ext>
            </a:extLst>
          </p:cNvPr>
          <p:cNvSpPr txBox="1"/>
          <p:nvPr/>
        </p:nvSpPr>
        <p:spPr>
          <a:xfrm>
            <a:off x="0" y="0"/>
            <a:ext cx="9144000" cy="461665"/>
          </a:xfrm>
          <a:prstGeom prst="rect">
            <a:avLst/>
          </a:prstGeom>
          <a:solidFill>
            <a:srgbClr val="FF0000"/>
          </a:solidFill>
          <a:ln>
            <a:solidFill>
              <a:schemeClr val="bg1"/>
            </a:solidFill>
          </a:ln>
        </p:spPr>
        <p:txBody>
          <a:bodyPr wrap="square" rtlCol="0">
            <a:spAutoFit/>
          </a:bodyPr>
          <a:lstStyle/>
          <a:p>
            <a:pPr algn="ctr"/>
            <a:r>
              <a:rPr lang="en-US" sz="2400" b="1" dirty="0">
                <a:solidFill>
                  <a:schemeClr val="bg1"/>
                </a:solidFill>
              </a:rPr>
              <a:t>MENTAL SKILLS – MOTIVATION</a:t>
            </a:r>
          </a:p>
        </p:txBody>
      </p:sp>
      <p:pic>
        <p:nvPicPr>
          <p:cNvPr id="3078" name="Picture 6" descr="Image result for meg lanning">
            <a:extLst>
              <a:ext uri="{FF2B5EF4-FFF2-40B4-BE49-F238E27FC236}">
                <a16:creationId xmlns:a16="http://schemas.microsoft.com/office/drawing/2014/main" id="{0EF309AC-3DC3-DF42-89B8-A1CA37BCB2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000" y="827026"/>
            <a:ext cx="3804337" cy="553544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8F06EC4-AEA0-BA4D-8A1D-AA61B6484C1E}"/>
              </a:ext>
            </a:extLst>
          </p:cNvPr>
          <p:cNvSpPr/>
          <p:nvPr/>
        </p:nvSpPr>
        <p:spPr>
          <a:xfrm>
            <a:off x="7726763" y="6297938"/>
            <a:ext cx="1309974" cy="169277"/>
          </a:xfrm>
          <a:prstGeom prst="rect">
            <a:avLst/>
          </a:prstGeom>
        </p:spPr>
        <p:txBody>
          <a:bodyPr wrap="none">
            <a:spAutoFit/>
          </a:bodyPr>
          <a:lstStyle/>
          <a:p>
            <a:r>
              <a:rPr lang="en-US" sz="500" dirty="0"/>
              <a:t>https://</a:t>
            </a:r>
            <a:r>
              <a:rPr lang="en-US" sz="500" dirty="0" err="1"/>
              <a:t>en.wikipedia.org</a:t>
            </a:r>
            <a:r>
              <a:rPr lang="en-US" sz="500" dirty="0"/>
              <a:t>/wiki/</a:t>
            </a:r>
            <a:r>
              <a:rPr lang="en-US" sz="500" dirty="0" err="1"/>
              <a:t>Alyssa_Healy</a:t>
            </a:r>
            <a:endParaRPr lang="en-US" sz="500" dirty="0"/>
          </a:p>
        </p:txBody>
      </p:sp>
    </p:spTree>
    <p:extLst>
      <p:ext uri="{BB962C8B-B14F-4D97-AF65-F5344CB8AC3E}">
        <p14:creationId xmlns:p14="http://schemas.microsoft.com/office/powerpoint/2010/main" val="394974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9" grpId="0" animBg="1"/>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9" name="TextBox 20"/>
          <p:cNvSpPr txBox="1">
            <a:spLocks noChangeArrowheads="1"/>
          </p:cNvSpPr>
          <p:nvPr/>
        </p:nvSpPr>
        <p:spPr bwMode="auto">
          <a:xfrm>
            <a:off x="347533" y="1603741"/>
            <a:ext cx="8468549" cy="2585323"/>
          </a:xfrm>
          <a:prstGeom prst="rect">
            <a:avLst/>
          </a:prstGeom>
          <a:solidFill>
            <a:schemeClr val="bg1"/>
          </a:solidFill>
          <a:ln w="9525">
            <a:solidFill>
              <a:srgbClr val="FF0000"/>
            </a:solidFill>
            <a:miter lim="800000"/>
            <a:headEnd/>
            <a:tailEnd/>
          </a:ln>
        </p:spPr>
        <p:txBody>
          <a:bodyPr wrap="square">
            <a:spAutoFit/>
          </a:bodyPr>
          <a:lstStyle/>
          <a:p>
            <a:pPr marL="285750" indent="-285750" fontAlgn="auto">
              <a:spcBef>
                <a:spcPts val="0"/>
              </a:spcBef>
              <a:spcAft>
                <a:spcPts val="0"/>
              </a:spcAft>
              <a:buFont typeface="Arial" panose="020B0604020202020204" pitchFamily="34" charset="0"/>
              <a:buChar char="•"/>
              <a:defRPr/>
            </a:pPr>
            <a:r>
              <a:rPr lang="en-US" dirty="0"/>
              <a:t>The level of motivation towards a given task is relative to the individual performer</a:t>
            </a:r>
          </a:p>
          <a:p>
            <a:pPr marL="742950" lvl="1" indent="-285750">
              <a:buFont typeface="Cambria Math" panose="02040503050406030204" pitchFamily="18" charset="0"/>
              <a:buChar char="⎯"/>
              <a:defRPr/>
            </a:pPr>
            <a:r>
              <a:rPr lang="en-US" dirty="0"/>
              <a:t>If the activity has the following traits, it’s likely to be intrinsically motivating to the individual</a:t>
            </a:r>
          </a:p>
          <a:p>
            <a:pPr marL="1200150" lvl="2" indent="-285750">
              <a:buFont typeface="Wingdings" pitchFamily="2" charset="2"/>
              <a:buChar char="§"/>
              <a:defRPr/>
            </a:pPr>
            <a:r>
              <a:rPr lang="en-US" dirty="0"/>
              <a:t>Challenging</a:t>
            </a:r>
          </a:p>
          <a:p>
            <a:pPr marL="1200150" lvl="2" indent="-285750">
              <a:buFont typeface="Wingdings" pitchFamily="2" charset="2"/>
              <a:buChar char="§"/>
              <a:defRPr/>
            </a:pPr>
            <a:r>
              <a:rPr lang="en-US" dirty="0"/>
              <a:t>Novelty factor</a:t>
            </a:r>
          </a:p>
          <a:p>
            <a:pPr marL="1200150" lvl="2" indent="-285750">
              <a:buFont typeface="Wingdings" pitchFamily="2" charset="2"/>
              <a:buChar char="§"/>
              <a:defRPr/>
            </a:pPr>
            <a:r>
              <a:rPr lang="en-US" dirty="0"/>
              <a:t>Enjoyable</a:t>
            </a:r>
          </a:p>
          <a:p>
            <a:pPr marL="285750" indent="-285750">
              <a:buFont typeface="Arial" panose="020B0604020202020204" pitchFamily="34" charset="0"/>
              <a:buChar char="•"/>
              <a:defRPr/>
            </a:pPr>
            <a:r>
              <a:rPr lang="en-US" dirty="0"/>
              <a:t>What is perceived as enjoyable and challenging to one individual is not necessarily enjoyable and challenging to another. These perceptions are typically shaped by a range of environmental and personal factors</a:t>
            </a:r>
          </a:p>
        </p:txBody>
      </p:sp>
      <p:sp>
        <p:nvSpPr>
          <p:cNvPr id="32" name="Slide Number Placeholder 31"/>
          <p:cNvSpPr>
            <a:spLocks noGrp="1"/>
          </p:cNvSpPr>
          <p:nvPr>
            <p:ph type="sldNum" sz="quarter" idx="12"/>
          </p:nvPr>
        </p:nvSpPr>
        <p:spPr>
          <a:xfrm>
            <a:off x="7082425" y="6552359"/>
            <a:ext cx="2057400" cy="365125"/>
          </a:xfrm>
        </p:spPr>
        <p:txBody>
          <a:bodyPr/>
          <a:lstStyle/>
          <a:p>
            <a:pPr>
              <a:defRPr/>
            </a:pPr>
            <a:fld id="{45B70030-C5ED-4C20-AA4F-60533FC034F7}" type="slidenum">
              <a:rPr lang="en-US" smtClean="0"/>
              <a:pPr>
                <a:defRPr/>
              </a:pPr>
              <a:t>22</a:t>
            </a:fld>
            <a:endParaRPr lang="en-US"/>
          </a:p>
        </p:txBody>
      </p:sp>
      <p:pic>
        <p:nvPicPr>
          <p:cNvPr id="34" name="Picture 2">
            <a:hlinkClick r:id="" action="ppaction://hlinkshowjump?jump=firstslide"/>
            <a:extLst>
              <a:ext uri="{FF2B5EF4-FFF2-40B4-BE49-F238E27FC236}">
                <a16:creationId xmlns:a16="http://schemas.microsoft.com/office/drawing/2014/main" id="{78E998A2-1C07-2240-B115-5066AA0F0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hlinkClick r:id="rId4" action="ppaction://hlinksldjump"/>
            <a:extLst>
              <a:ext uri="{FF2B5EF4-FFF2-40B4-BE49-F238E27FC236}">
                <a16:creationId xmlns:a16="http://schemas.microsoft.com/office/drawing/2014/main" id="{310E2194-3B52-E248-8DA2-F317E2C4D358}"/>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37" name="TextBox 17">
            <a:extLst>
              <a:ext uri="{FF2B5EF4-FFF2-40B4-BE49-F238E27FC236}">
                <a16:creationId xmlns:a16="http://schemas.microsoft.com/office/drawing/2014/main" id="{E8FB5EBB-98E1-064D-8FE4-1835E57C3C6B}"/>
              </a:ext>
            </a:extLst>
          </p:cNvPr>
          <p:cNvSpPr txBox="1">
            <a:spLocks noChangeArrowheads="1"/>
          </p:cNvSpPr>
          <p:nvPr/>
        </p:nvSpPr>
        <p:spPr bwMode="auto">
          <a:xfrm rot="20772966">
            <a:off x="229864" y="910024"/>
            <a:ext cx="2883180" cy="400110"/>
          </a:xfrm>
          <a:prstGeom prst="rect">
            <a:avLst/>
          </a:prstGeom>
          <a:solidFill>
            <a:srgbClr val="FF40FF"/>
          </a:solidFill>
          <a:ln w="9525">
            <a:solidFill>
              <a:schemeClr val="tx1"/>
            </a:solidFill>
            <a:miter lim="800000"/>
            <a:headEnd/>
            <a:tailEnd/>
          </a:ln>
        </p:spPr>
        <p:txBody>
          <a:bodyPr wrap="square">
            <a:spAutoFit/>
          </a:bodyPr>
          <a:lstStyle/>
          <a:p>
            <a:pPr fontAlgn="auto">
              <a:spcBef>
                <a:spcPts val="0"/>
              </a:spcBef>
              <a:spcAft>
                <a:spcPts val="0"/>
              </a:spcAft>
              <a:defRPr/>
            </a:pPr>
            <a:r>
              <a:rPr lang="en-US" sz="2000" b="1" dirty="0">
                <a:solidFill>
                  <a:schemeClr val="bg1"/>
                </a:solidFill>
                <a:cs typeface="Arial" charset="0"/>
              </a:rPr>
              <a:t>Influence of activity type</a:t>
            </a:r>
          </a:p>
        </p:txBody>
      </p:sp>
      <p:sp>
        <p:nvSpPr>
          <p:cNvPr id="38" name="Footer Placeholder 3">
            <a:extLst>
              <a:ext uri="{FF2B5EF4-FFF2-40B4-BE49-F238E27FC236}">
                <a16:creationId xmlns:a16="http://schemas.microsoft.com/office/drawing/2014/main" id="{0FFCFC02-5EE3-A341-A05C-FECF5566563E}"/>
              </a:ext>
            </a:extLst>
          </p:cNvPr>
          <p:cNvSpPr>
            <a:spLocks noGrp="1"/>
          </p:cNvSpPr>
          <p:nvPr>
            <p:ph type="ftr" sz="quarter" idx="11"/>
          </p:nvPr>
        </p:nvSpPr>
        <p:spPr>
          <a:xfrm>
            <a:off x="3126775" y="6561300"/>
            <a:ext cx="3086100" cy="365125"/>
          </a:xfrm>
        </p:spPr>
        <p:txBody>
          <a:bodyPr/>
          <a:lstStyle/>
          <a:p>
            <a:r>
              <a:rPr lang="en-US"/>
              <a:t>©PE STUDIES RESOURCES</a:t>
            </a:r>
          </a:p>
        </p:txBody>
      </p:sp>
      <p:sp>
        <p:nvSpPr>
          <p:cNvPr id="9" name="TextBox 8">
            <a:extLst>
              <a:ext uri="{FF2B5EF4-FFF2-40B4-BE49-F238E27FC236}">
                <a16:creationId xmlns:a16="http://schemas.microsoft.com/office/drawing/2014/main" id="{4AD8605D-8D76-904D-9FA0-CED49C0F4E54}"/>
              </a:ext>
            </a:extLst>
          </p:cNvPr>
          <p:cNvSpPr txBox="1"/>
          <p:nvPr/>
        </p:nvSpPr>
        <p:spPr>
          <a:xfrm>
            <a:off x="0" y="0"/>
            <a:ext cx="9144000" cy="461665"/>
          </a:xfrm>
          <a:prstGeom prst="rect">
            <a:avLst/>
          </a:prstGeom>
          <a:solidFill>
            <a:srgbClr val="FF0000"/>
          </a:solidFill>
          <a:ln>
            <a:solidFill>
              <a:schemeClr val="bg1"/>
            </a:solidFill>
          </a:ln>
        </p:spPr>
        <p:txBody>
          <a:bodyPr wrap="square" rtlCol="0">
            <a:spAutoFit/>
          </a:bodyPr>
          <a:lstStyle/>
          <a:p>
            <a:pPr algn="ctr"/>
            <a:r>
              <a:rPr lang="en-US" sz="2400" b="1" dirty="0">
                <a:solidFill>
                  <a:schemeClr val="bg1"/>
                </a:solidFill>
              </a:rPr>
              <a:t>MENTAL SKILLS – MOTIVATION</a:t>
            </a:r>
          </a:p>
        </p:txBody>
      </p:sp>
      <p:pic>
        <p:nvPicPr>
          <p:cNvPr id="4100" name="Picture 4" descr="Image result for tough mudder">
            <a:extLst>
              <a:ext uri="{FF2B5EF4-FFF2-40B4-BE49-F238E27FC236}">
                <a16:creationId xmlns:a16="http://schemas.microsoft.com/office/drawing/2014/main" id="{B10F856C-448A-AB4D-A43C-1994382EEF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3600" y="4287992"/>
            <a:ext cx="4142482" cy="23258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641CCCB-96F2-7C4A-B4AD-1EBF125E3D20}"/>
              </a:ext>
            </a:extLst>
          </p:cNvPr>
          <p:cNvSpPr/>
          <p:nvPr/>
        </p:nvSpPr>
        <p:spPr>
          <a:xfrm>
            <a:off x="6744841" y="6574585"/>
            <a:ext cx="2387600" cy="169277"/>
          </a:xfrm>
          <a:prstGeom prst="rect">
            <a:avLst/>
          </a:prstGeom>
        </p:spPr>
        <p:txBody>
          <a:bodyPr wrap="square">
            <a:spAutoFit/>
          </a:bodyPr>
          <a:lstStyle/>
          <a:p>
            <a:r>
              <a:rPr lang="en-US" sz="500" dirty="0"/>
              <a:t>https://</a:t>
            </a:r>
            <a:r>
              <a:rPr lang="en-US" sz="500" dirty="0" err="1"/>
              <a:t>pixabay.com</a:t>
            </a:r>
            <a:r>
              <a:rPr lang="en-US" sz="500" dirty="0"/>
              <a:t>/photos/tough-mudder-teamwork-tough-mud-779285/</a:t>
            </a:r>
          </a:p>
        </p:txBody>
      </p:sp>
      <p:pic>
        <p:nvPicPr>
          <p:cNvPr id="4102" name="Picture 6" descr="people play equipment park child leisure childhood smiling outdoors girls fun happy playground toddler kindergarten kids playground human positions outdoor play equipment monkey bars">
            <a:extLst>
              <a:ext uri="{FF2B5EF4-FFF2-40B4-BE49-F238E27FC236}">
                <a16:creationId xmlns:a16="http://schemas.microsoft.com/office/drawing/2014/main" id="{F13FCBF1-75C7-584F-AFA1-328324578C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138" y="4292417"/>
            <a:ext cx="3457010" cy="232584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1793008-9D04-0D4F-BA59-99211FBE9D11}"/>
              </a:ext>
            </a:extLst>
          </p:cNvPr>
          <p:cNvSpPr/>
          <p:nvPr/>
        </p:nvSpPr>
        <p:spPr>
          <a:xfrm>
            <a:off x="3058694" y="6561300"/>
            <a:ext cx="1180131" cy="169277"/>
          </a:xfrm>
          <a:prstGeom prst="rect">
            <a:avLst/>
          </a:prstGeom>
        </p:spPr>
        <p:txBody>
          <a:bodyPr wrap="none">
            <a:spAutoFit/>
          </a:bodyPr>
          <a:lstStyle/>
          <a:p>
            <a:r>
              <a:rPr lang="en-US" sz="500" dirty="0"/>
              <a:t>https://</a:t>
            </a:r>
            <a:r>
              <a:rPr lang="en-US" sz="500" dirty="0" err="1"/>
              <a:t>pxhere.com</a:t>
            </a:r>
            <a:r>
              <a:rPr lang="en-US" sz="500" dirty="0"/>
              <a:t>/</a:t>
            </a:r>
            <a:r>
              <a:rPr lang="en-US" sz="500" dirty="0" err="1"/>
              <a:t>en</a:t>
            </a:r>
            <a:r>
              <a:rPr lang="en-US" sz="500" dirty="0"/>
              <a:t>/photo/801535</a:t>
            </a:r>
          </a:p>
        </p:txBody>
      </p:sp>
    </p:spTree>
    <p:extLst>
      <p:ext uri="{BB962C8B-B14F-4D97-AF65-F5344CB8AC3E}">
        <p14:creationId xmlns:p14="http://schemas.microsoft.com/office/powerpoint/2010/main" val="131997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9" grpId="0" animBg="1"/>
      <p:bldP spid="3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4EE573-4EEC-F844-824A-06616D71CF76}"/>
              </a:ext>
            </a:extLst>
          </p:cNvPr>
          <p:cNvSpPr>
            <a:spLocks noGrp="1"/>
          </p:cNvSpPr>
          <p:nvPr>
            <p:ph type="ftr" sz="quarter" idx="11"/>
          </p:nvPr>
        </p:nvSpPr>
        <p:spPr/>
        <p:txBody>
          <a:bodyPr/>
          <a:lstStyle/>
          <a:p>
            <a:r>
              <a:rPr lang="en-US"/>
              <a:t>©PE STUDIES RESOURCES</a:t>
            </a:r>
          </a:p>
        </p:txBody>
      </p:sp>
      <p:sp>
        <p:nvSpPr>
          <p:cNvPr id="5" name="Slide Number Placeholder 4">
            <a:extLst>
              <a:ext uri="{FF2B5EF4-FFF2-40B4-BE49-F238E27FC236}">
                <a16:creationId xmlns:a16="http://schemas.microsoft.com/office/drawing/2014/main" id="{FAAF1E36-9388-5545-9ACC-94BE5339E36D}"/>
              </a:ext>
            </a:extLst>
          </p:cNvPr>
          <p:cNvSpPr>
            <a:spLocks noGrp="1"/>
          </p:cNvSpPr>
          <p:nvPr>
            <p:ph type="sldNum" sz="quarter" idx="12"/>
          </p:nvPr>
        </p:nvSpPr>
        <p:spPr/>
        <p:txBody>
          <a:bodyPr/>
          <a:lstStyle/>
          <a:p>
            <a:fld id="{77EF1805-3056-A44D-8D1C-083340B68C15}" type="slidenum">
              <a:rPr lang="en-US" smtClean="0"/>
              <a:t>23</a:t>
            </a:fld>
            <a:endParaRPr lang="en-US"/>
          </a:p>
        </p:txBody>
      </p:sp>
      <p:pic>
        <p:nvPicPr>
          <p:cNvPr id="6" name="Picture 2">
            <a:hlinkClick r:id="" action="ppaction://hlinkshowjump?jump=firstslide"/>
            <a:extLst>
              <a:ext uri="{FF2B5EF4-FFF2-40B4-BE49-F238E27FC236}">
                <a16:creationId xmlns:a16="http://schemas.microsoft.com/office/drawing/2014/main" id="{1E7CEF28-CB2E-BA47-A1FB-EDD23C777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3" action="ppaction://hlinksldjump"/>
            <a:extLst>
              <a:ext uri="{FF2B5EF4-FFF2-40B4-BE49-F238E27FC236}">
                <a16:creationId xmlns:a16="http://schemas.microsoft.com/office/drawing/2014/main" id="{A117C54B-BF8A-4541-A02D-258F11E1C593}"/>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9" name="Rectangle 8">
            <a:extLst>
              <a:ext uri="{FF2B5EF4-FFF2-40B4-BE49-F238E27FC236}">
                <a16:creationId xmlns:a16="http://schemas.microsoft.com/office/drawing/2014/main" id="{55659F7B-51DD-6E4A-AB4C-BA3F7C3D4F5B}"/>
              </a:ext>
            </a:extLst>
          </p:cNvPr>
          <p:cNvSpPr/>
          <p:nvPr/>
        </p:nvSpPr>
        <p:spPr>
          <a:xfrm>
            <a:off x="259491" y="889844"/>
            <a:ext cx="8711513" cy="2308324"/>
          </a:xfrm>
          <a:prstGeom prst="rect">
            <a:avLst/>
          </a:prstGeom>
          <a:solidFill>
            <a:schemeClr val="bg1"/>
          </a:solidFill>
          <a:ln>
            <a:solidFill>
              <a:schemeClr val="accent2"/>
            </a:solidFill>
          </a:ln>
        </p:spPr>
        <p:txBody>
          <a:bodyPr wrap="square">
            <a:spAutoFit/>
          </a:bodyPr>
          <a:lstStyle/>
          <a:p>
            <a:pPr marL="285750" lvl="0" indent="-285750">
              <a:buFont typeface="Arial" panose="020B0604020202020204" pitchFamily="34" charset="0"/>
              <a:buChar char="•"/>
            </a:pPr>
            <a:r>
              <a:rPr lang="en-AU" dirty="0">
                <a:highlight>
                  <a:srgbClr val="FFFF00"/>
                </a:highlight>
              </a:rPr>
              <a:t>Mental skills required for improving performance and achieving the ideal performance state (‘the zone’)</a:t>
            </a:r>
          </a:p>
          <a:p>
            <a:pPr marL="742950" lvl="1" indent="-285750">
              <a:buFont typeface="Arial" panose="020B0604020202020204" pitchFamily="34" charset="0"/>
              <a:buChar char="•"/>
            </a:pPr>
            <a:r>
              <a:rPr lang="en-AU" dirty="0"/>
              <a:t>intrinsic motivation</a:t>
            </a:r>
          </a:p>
          <a:p>
            <a:pPr marL="742950" lvl="1" indent="-285750">
              <a:buFont typeface="Arial" panose="020B0604020202020204" pitchFamily="34" charset="0"/>
              <a:buChar char="•"/>
            </a:pPr>
            <a:r>
              <a:rPr lang="en-AU" dirty="0">
                <a:highlight>
                  <a:srgbClr val="FFFF00"/>
                </a:highlight>
              </a:rPr>
              <a:t>self-confidence</a:t>
            </a:r>
          </a:p>
          <a:p>
            <a:pPr marL="742950" lvl="1" indent="-285750">
              <a:buFont typeface="Arial" panose="020B0604020202020204" pitchFamily="34" charset="0"/>
              <a:buChar char="•"/>
            </a:pPr>
            <a:r>
              <a:rPr lang="en-AU" dirty="0"/>
              <a:t>stress management</a:t>
            </a:r>
          </a:p>
          <a:p>
            <a:pPr marL="742950" lvl="1" indent="-285750">
              <a:buFont typeface="Arial" panose="020B0604020202020204" pitchFamily="34" charset="0"/>
              <a:buChar char="•"/>
            </a:pPr>
            <a:r>
              <a:rPr lang="en-AU" dirty="0"/>
              <a:t>concentration or attentional control – </a:t>
            </a:r>
            <a:r>
              <a:rPr lang="en-AU" dirty="0" err="1"/>
              <a:t>Nideffer’s</a:t>
            </a:r>
            <a:r>
              <a:rPr lang="en-AU" dirty="0"/>
              <a:t> model</a:t>
            </a:r>
          </a:p>
          <a:p>
            <a:pPr marL="742950" lvl="1" indent="-285750">
              <a:buFont typeface="Arial" panose="020B0604020202020204" pitchFamily="34" charset="0"/>
              <a:buChar char="•"/>
            </a:pPr>
            <a:r>
              <a:rPr lang="en-AU" dirty="0"/>
              <a:t>arousal regulation for optimal performance including the inverted U hypothesis</a:t>
            </a:r>
          </a:p>
          <a:p>
            <a:pPr lvl="1"/>
            <a:endParaRPr lang="en-AU" dirty="0">
              <a:effectLst/>
            </a:endParaRPr>
          </a:p>
        </p:txBody>
      </p:sp>
      <p:sp>
        <p:nvSpPr>
          <p:cNvPr id="11" name="TextBox 10">
            <a:extLst>
              <a:ext uri="{FF2B5EF4-FFF2-40B4-BE49-F238E27FC236}">
                <a16:creationId xmlns:a16="http://schemas.microsoft.com/office/drawing/2014/main" id="{322BBA4C-DD6D-9D4E-97E6-F726FCA59B5C}"/>
              </a:ext>
            </a:extLst>
          </p:cNvPr>
          <p:cNvSpPr txBox="1"/>
          <p:nvPr/>
        </p:nvSpPr>
        <p:spPr>
          <a:xfrm>
            <a:off x="4537164" y="3002178"/>
            <a:ext cx="4485269"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dirty="0"/>
              <a:t>School Curriculum and Standards Authority. Physical Education Studies ATAR Year 11 Syllabus, 2016.</a:t>
            </a:r>
          </a:p>
        </p:txBody>
      </p:sp>
      <p:sp>
        <p:nvSpPr>
          <p:cNvPr id="10" name="TextBox 9">
            <a:extLst>
              <a:ext uri="{FF2B5EF4-FFF2-40B4-BE49-F238E27FC236}">
                <a16:creationId xmlns:a16="http://schemas.microsoft.com/office/drawing/2014/main" id="{D8CD0769-DDD5-7E4B-8301-7425A23CB827}"/>
              </a:ext>
            </a:extLst>
          </p:cNvPr>
          <p:cNvSpPr txBox="1"/>
          <p:nvPr/>
        </p:nvSpPr>
        <p:spPr>
          <a:xfrm>
            <a:off x="0" y="0"/>
            <a:ext cx="9144000" cy="461665"/>
          </a:xfrm>
          <a:prstGeom prst="rect">
            <a:avLst/>
          </a:prstGeom>
          <a:solidFill>
            <a:schemeClr val="accent4"/>
          </a:solidFill>
          <a:ln>
            <a:solidFill>
              <a:schemeClr val="bg1"/>
            </a:solidFill>
          </a:ln>
        </p:spPr>
        <p:txBody>
          <a:bodyPr wrap="square" rtlCol="0">
            <a:spAutoFit/>
          </a:bodyPr>
          <a:lstStyle/>
          <a:p>
            <a:pPr algn="ctr"/>
            <a:r>
              <a:rPr lang="en-US" sz="2400" b="1" dirty="0">
                <a:solidFill>
                  <a:schemeClr val="bg1"/>
                </a:solidFill>
              </a:rPr>
              <a:t>MENTAL SKILLS – SELF-CONFIDENCE</a:t>
            </a:r>
          </a:p>
        </p:txBody>
      </p:sp>
    </p:spTree>
    <p:extLst>
      <p:ext uri="{BB962C8B-B14F-4D97-AF65-F5344CB8AC3E}">
        <p14:creationId xmlns:p14="http://schemas.microsoft.com/office/powerpoint/2010/main" val="3692577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2667000" y="6416675"/>
            <a:ext cx="2895600" cy="365125"/>
          </a:xfrm>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
        <p:nvSpPr>
          <p:cNvPr id="16" name="TextBox 15">
            <a:extLst>
              <a:ext uri="{FF2B5EF4-FFF2-40B4-BE49-F238E27FC236}">
                <a16:creationId xmlns:a16="http://schemas.microsoft.com/office/drawing/2014/main" id="{35DFD103-AECF-4F25-A185-74DB0F655478}"/>
              </a:ext>
            </a:extLst>
          </p:cNvPr>
          <p:cNvSpPr txBox="1"/>
          <p:nvPr/>
        </p:nvSpPr>
        <p:spPr>
          <a:xfrm>
            <a:off x="152400" y="2717823"/>
            <a:ext cx="5650230" cy="1785104"/>
          </a:xfrm>
          <a:prstGeom prst="rect">
            <a:avLst/>
          </a:prstGeom>
          <a:ln>
            <a:solidFill>
              <a:srgbClr val="C0000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spcBef>
                <a:spcPts val="0"/>
              </a:spcBef>
            </a:pPr>
            <a:r>
              <a:rPr lang="en-US" dirty="0"/>
              <a:t>An athletes confidence is influenced by two main factors</a:t>
            </a:r>
          </a:p>
          <a:p>
            <a:pPr>
              <a:spcBef>
                <a:spcPts val="0"/>
              </a:spcBef>
            </a:pPr>
            <a:endParaRPr lang="en-US" sz="1000" dirty="0"/>
          </a:p>
          <a:p>
            <a:pPr marL="342900" indent="-342900">
              <a:spcBef>
                <a:spcPts val="0"/>
              </a:spcBef>
              <a:buFont typeface="+mj-lt"/>
              <a:buAutoNum type="arabicPeriod"/>
            </a:pPr>
            <a:r>
              <a:rPr lang="en-US" dirty="0"/>
              <a:t>Self efficacy</a:t>
            </a:r>
          </a:p>
          <a:p>
            <a:pPr marL="342900" indent="-342900">
              <a:spcBef>
                <a:spcPts val="0"/>
              </a:spcBef>
              <a:buFont typeface="+mj-lt"/>
              <a:buAutoNum type="arabicPeriod"/>
            </a:pPr>
            <a:r>
              <a:rPr lang="en-US" dirty="0"/>
              <a:t>Self belief</a:t>
            </a:r>
          </a:p>
          <a:p>
            <a:pPr marL="342900" indent="-342900">
              <a:spcBef>
                <a:spcPts val="0"/>
              </a:spcBef>
              <a:buFont typeface="+mj-lt"/>
              <a:buAutoNum type="arabicPeriod"/>
            </a:pPr>
            <a:endParaRPr lang="en-US" sz="1000" dirty="0"/>
          </a:p>
          <a:p>
            <a:r>
              <a:rPr lang="en-US" dirty="0"/>
              <a:t>Confident players believe in themselves &amp; their abilities (both physical &amp; mental) to reach their potential.</a:t>
            </a:r>
          </a:p>
        </p:txBody>
      </p:sp>
      <p:sp>
        <p:nvSpPr>
          <p:cNvPr id="19" name="Rectangle 18">
            <a:extLst>
              <a:ext uri="{FF2B5EF4-FFF2-40B4-BE49-F238E27FC236}">
                <a16:creationId xmlns:a16="http://schemas.microsoft.com/office/drawing/2014/main" id="{8E7621BA-3FD2-EC41-867E-7DA631E86922}"/>
              </a:ext>
            </a:extLst>
          </p:cNvPr>
          <p:cNvSpPr/>
          <p:nvPr/>
        </p:nvSpPr>
        <p:spPr>
          <a:xfrm>
            <a:off x="152400" y="1053768"/>
            <a:ext cx="8794754" cy="369332"/>
          </a:xfrm>
          <a:prstGeom prst="rect">
            <a:avLst/>
          </a:prstGeom>
          <a:solidFill>
            <a:srgbClr val="7030A0"/>
          </a:solidFill>
        </p:spPr>
        <p:style>
          <a:lnRef idx="3">
            <a:schemeClr val="lt1"/>
          </a:lnRef>
          <a:fillRef idx="1">
            <a:schemeClr val="accent2"/>
          </a:fillRef>
          <a:effectRef idx="1">
            <a:schemeClr val="accent2"/>
          </a:effectRef>
          <a:fontRef idx="minor">
            <a:schemeClr val="lt1"/>
          </a:fontRef>
        </p:style>
        <p:txBody>
          <a:bodyPr wrap="square">
            <a:spAutoFit/>
          </a:bodyPr>
          <a:lstStyle/>
          <a:p>
            <a:r>
              <a:rPr lang="en-US"/>
              <a:t>Self-confidence is an individual’s belief that they will execute a given task successfully.</a:t>
            </a:r>
          </a:p>
        </p:txBody>
      </p:sp>
      <p:pic>
        <p:nvPicPr>
          <p:cNvPr id="16386" name="Picture 2" descr="Image result for rafael nadal">
            <a:extLst>
              <a:ext uri="{FF2B5EF4-FFF2-40B4-BE49-F238E27FC236}">
                <a16:creationId xmlns:a16="http://schemas.microsoft.com/office/drawing/2014/main" id="{1AD3E96C-C1C0-284F-9F00-A624E7AC7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9330" y="1583216"/>
            <a:ext cx="3074670" cy="46929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EDD1403-E483-A940-8779-ACF9A37DCD84}"/>
              </a:ext>
            </a:extLst>
          </p:cNvPr>
          <p:cNvSpPr/>
          <p:nvPr/>
        </p:nvSpPr>
        <p:spPr>
          <a:xfrm>
            <a:off x="6939643" y="6232008"/>
            <a:ext cx="2471057" cy="184666"/>
          </a:xfrm>
          <a:prstGeom prst="rect">
            <a:avLst/>
          </a:prstGeom>
        </p:spPr>
        <p:txBody>
          <a:bodyPr wrap="square">
            <a:spAutoFit/>
          </a:bodyPr>
          <a:lstStyle/>
          <a:p>
            <a:r>
              <a:rPr lang="en-US" sz="600"/>
              <a:t>https://</a:t>
            </a:r>
            <a:r>
              <a:rPr lang="en-US" sz="600" err="1"/>
              <a:t>www.flickr.com</a:t>
            </a:r>
            <a:r>
              <a:rPr lang="en-US" sz="600"/>
              <a:t>/photos/43555660@N00/27389157522</a:t>
            </a:r>
          </a:p>
        </p:txBody>
      </p:sp>
      <p:pic>
        <p:nvPicPr>
          <p:cNvPr id="14" name="Picture 2">
            <a:hlinkClick r:id="" action="ppaction://hlinkshowjump?jump=firstslide"/>
            <a:extLst>
              <a:ext uri="{FF2B5EF4-FFF2-40B4-BE49-F238E27FC236}">
                <a16:creationId xmlns:a16="http://schemas.microsoft.com/office/drawing/2014/main" id="{818D5B2A-EE7E-B34B-AD77-5ED9E308E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hlinkClick r:id="rId4" action="ppaction://hlinksldjump"/>
            <a:extLst>
              <a:ext uri="{FF2B5EF4-FFF2-40B4-BE49-F238E27FC236}">
                <a16:creationId xmlns:a16="http://schemas.microsoft.com/office/drawing/2014/main" id="{E2024323-54FA-4848-A773-9CECB21AF4ED}"/>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2" name="TextBox 11">
            <a:extLst>
              <a:ext uri="{FF2B5EF4-FFF2-40B4-BE49-F238E27FC236}">
                <a16:creationId xmlns:a16="http://schemas.microsoft.com/office/drawing/2014/main" id="{1479A05D-F748-B849-983F-8FF3471DB88B}"/>
              </a:ext>
            </a:extLst>
          </p:cNvPr>
          <p:cNvSpPr txBox="1"/>
          <p:nvPr/>
        </p:nvSpPr>
        <p:spPr>
          <a:xfrm>
            <a:off x="0" y="0"/>
            <a:ext cx="9144000" cy="461665"/>
          </a:xfrm>
          <a:prstGeom prst="rect">
            <a:avLst/>
          </a:prstGeom>
          <a:solidFill>
            <a:schemeClr val="accent4"/>
          </a:solidFill>
          <a:ln>
            <a:solidFill>
              <a:schemeClr val="bg1"/>
            </a:solidFill>
          </a:ln>
        </p:spPr>
        <p:txBody>
          <a:bodyPr wrap="square" rtlCol="0">
            <a:spAutoFit/>
          </a:bodyPr>
          <a:lstStyle/>
          <a:p>
            <a:pPr algn="ctr"/>
            <a:r>
              <a:rPr lang="en-US" sz="2400" b="1" dirty="0">
                <a:solidFill>
                  <a:schemeClr val="bg1"/>
                </a:solidFill>
              </a:rPr>
              <a:t>MENTAL SKILLS – SELF-CONFIDENCE</a:t>
            </a:r>
          </a:p>
        </p:txBody>
      </p:sp>
    </p:spTree>
    <p:extLst>
      <p:ext uri="{BB962C8B-B14F-4D97-AF65-F5344CB8AC3E}">
        <p14:creationId xmlns:p14="http://schemas.microsoft.com/office/powerpoint/2010/main" val="17295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0370E33-E583-DB4C-876C-B1530AEB27CA}"/>
              </a:ext>
            </a:extLst>
          </p:cNvPr>
          <p:cNvSpPr>
            <a:spLocks noGrp="1"/>
          </p:cNvSpPr>
          <p:nvPr>
            <p:ph type="ftr" sz="quarter" idx="11"/>
          </p:nvPr>
        </p:nvSpPr>
        <p:spPr>
          <a:xfrm>
            <a:off x="3028950" y="6492875"/>
            <a:ext cx="3086100" cy="365125"/>
          </a:xfrm>
        </p:spPr>
        <p:txBody>
          <a:bodyPr/>
          <a:lstStyle/>
          <a:p>
            <a:r>
              <a:rPr lang="en-US"/>
              <a:t>©PE STUDIES RESOURCES</a:t>
            </a:r>
          </a:p>
        </p:txBody>
      </p:sp>
      <p:sp>
        <p:nvSpPr>
          <p:cNvPr id="4" name="Slide Number Placeholder 3">
            <a:extLst>
              <a:ext uri="{FF2B5EF4-FFF2-40B4-BE49-F238E27FC236}">
                <a16:creationId xmlns:a16="http://schemas.microsoft.com/office/drawing/2014/main" id="{108A02EB-0B2D-BB44-ADF3-33E052F31F29}"/>
              </a:ext>
            </a:extLst>
          </p:cNvPr>
          <p:cNvSpPr>
            <a:spLocks noGrp="1"/>
          </p:cNvSpPr>
          <p:nvPr>
            <p:ph type="sldNum" sz="quarter" idx="12"/>
          </p:nvPr>
        </p:nvSpPr>
        <p:spPr/>
        <p:txBody>
          <a:bodyPr/>
          <a:lstStyle/>
          <a:p>
            <a:fld id="{77EF1805-3056-A44D-8D1C-083340B68C15}" type="slidenum">
              <a:rPr lang="en-US" smtClean="0"/>
              <a:t>25</a:t>
            </a:fld>
            <a:endParaRPr lang="en-US"/>
          </a:p>
        </p:txBody>
      </p:sp>
      <p:sp>
        <p:nvSpPr>
          <p:cNvPr id="5" name="TextBox 2">
            <a:extLst>
              <a:ext uri="{FF2B5EF4-FFF2-40B4-BE49-F238E27FC236}">
                <a16:creationId xmlns:a16="http://schemas.microsoft.com/office/drawing/2014/main" id="{C8C05F46-128C-0744-B9E7-898A01B88631}"/>
              </a:ext>
            </a:extLst>
          </p:cNvPr>
          <p:cNvSpPr txBox="1">
            <a:spLocks noChangeArrowheads="1"/>
          </p:cNvSpPr>
          <p:nvPr/>
        </p:nvSpPr>
        <p:spPr bwMode="auto">
          <a:xfrm>
            <a:off x="357188" y="714375"/>
            <a:ext cx="8572500" cy="3046988"/>
          </a:xfrm>
          <a:prstGeom prst="rect">
            <a:avLst/>
          </a:prstGeom>
          <a:solidFill>
            <a:schemeClr val="bg1"/>
          </a:solidFill>
          <a:ln w="9525">
            <a:solidFill>
              <a:srgbClr val="FF0000"/>
            </a:solidFill>
            <a:miter lim="800000"/>
            <a:headEnd/>
            <a:tailEnd/>
          </a:ln>
        </p:spPr>
        <p:txBody>
          <a:bodyPr>
            <a:spAutoFit/>
          </a:bodyPr>
          <a:lstStyle/>
          <a:p>
            <a:r>
              <a:rPr lang="en-US" b="1" u="sng" dirty="0">
                <a:latin typeface="Calibri" pitchFamily="34" charset="0"/>
              </a:rPr>
              <a:t>Self-Efficacy</a:t>
            </a:r>
          </a:p>
          <a:p>
            <a:endParaRPr lang="en-US" sz="1000" dirty="0">
              <a:latin typeface="Calibri" pitchFamily="34" charset="0"/>
            </a:endParaRPr>
          </a:p>
          <a:p>
            <a:pPr marL="285750" indent="-285750">
              <a:buFont typeface="Arial" panose="020B0604020202020204" pitchFamily="34" charset="0"/>
              <a:buChar char="•"/>
            </a:pPr>
            <a:r>
              <a:rPr lang="en-US" dirty="0">
                <a:latin typeface="Calibri" pitchFamily="34" charset="0"/>
              </a:rPr>
              <a:t>Some sportsmen / sportswomen perform better under certain conditions and are more confident when performing under these preferred circumstances.</a:t>
            </a:r>
          </a:p>
          <a:p>
            <a:pPr marL="285750" indent="-285750">
              <a:buFont typeface="Arial" panose="020B0604020202020204" pitchFamily="34" charset="0"/>
              <a:buChar char="•"/>
            </a:pPr>
            <a:r>
              <a:rPr lang="en-US" dirty="0">
                <a:latin typeface="Calibri" pitchFamily="34" charset="0"/>
              </a:rPr>
              <a:t>The change in an individual’s self-confidence as a result of a given situation is referred to as self-efficacy.</a:t>
            </a:r>
          </a:p>
          <a:p>
            <a:pPr marL="800100" lvl="1" indent="-342900">
              <a:buFont typeface="Cambria Math" panose="02040503050406030204" pitchFamily="18" charset="0"/>
              <a:buChar char="⎯"/>
            </a:pPr>
            <a:r>
              <a:rPr lang="en-US" dirty="0">
                <a:latin typeface="Calibri" pitchFamily="34" charset="0"/>
              </a:rPr>
              <a:t>A hockey player may feel more confident playing on synthetic surfaces than on grass. He has high self-efficacy on synthetic pitches and lower self-efficacy when playing on grass.</a:t>
            </a:r>
          </a:p>
          <a:p>
            <a:pPr marL="800100" lvl="1" indent="-342900">
              <a:buFont typeface="Cambria Math" panose="02040503050406030204" pitchFamily="18" charset="0"/>
              <a:buChar char="⎯"/>
            </a:pPr>
            <a:r>
              <a:rPr lang="en-US" dirty="0">
                <a:latin typeface="Calibri" pitchFamily="34" charset="0"/>
              </a:rPr>
              <a:t>A netballer may be much more confident playing goal shooter as opposed to goal </a:t>
            </a:r>
            <a:r>
              <a:rPr lang="en-US" dirty="0" err="1">
                <a:latin typeface="Calibri" pitchFamily="34" charset="0"/>
              </a:rPr>
              <a:t>defence</a:t>
            </a:r>
            <a:r>
              <a:rPr lang="en-US" dirty="0">
                <a:latin typeface="Calibri" pitchFamily="34" charset="0"/>
              </a:rPr>
              <a:t>. High self-efficacy as a shooter, low self-efficacy as a defender.</a:t>
            </a:r>
          </a:p>
        </p:txBody>
      </p:sp>
      <p:pic>
        <p:nvPicPr>
          <p:cNvPr id="4098" name="Picture 2" descr="Image result for hockey olympics">
            <a:extLst>
              <a:ext uri="{FF2B5EF4-FFF2-40B4-BE49-F238E27FC236}">
                <a16:creationId xmlns:a16="http://schemas.microsoft.com/office/drawing/2014/main" id="{FA6DCFB5-5F03-BC44-9858-61E9D332B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8227" y="3954451"/>
            <a:ext cx="5387546" cy="24992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1FA43B9-3C10-834B-ACE7-E72593182182}"/>
              </a:ext>
            </a:extLst>
          </p:cNvPr>
          <p:cNvSpPr/>
          <p:nvPr/>
        </p:nvSpPr>
        <p:spPr>
          <a:xfrm>
            <a:off x="2724150" y="6427425"/>
            <a:ext cx="5387546" cy="169277"/>
          </a:xfrm>
          <a:prstGeom prst="rect">
            <a:avLst/>
          </a:prstGeom>
        </p:spPr>
        <p:txBody>
          <a:bodyPr wrap="square">
            <a:spAutoFit/>
          </a:bodyPr>
          <a:lstStyle/>
          <a:p>
            <a:r>
              <a:rPr lang="en-US" sz="500"/>
              <a:t>https://</a:t>
            </a:r>
            <a:r>
              <a:rPr lang="en-US" sz="500" err="1"/>
              <a:t>commons.wikimedia.org</a:t>
            </a:r>
            <a:r>
              <a:rPr lang="en-US" sz="500"/>
              <a:t>/wiki/File:Field_hockey_at_the_2018_Summer_Youth_Olympics_%E2%80%93_Boys_Preliminary_Round_%E2%80%93_MAS-ARG_(129).jpg</a:t>
            </a:r>
          </a:p>
        </p:txBody>
      </p:sp>
      <p:pic>
        <p:nvPicPr>
          <p:cNvPr id="10" name="Picture 2">
            <a:hlinkClick r:id="" action="ppaction://hlinkshowjump?jump=firstslide"/>
            <a:extLst>
              <a:ext uri="{FF2B5EF4-FFF2-40B4-BE49-F238E27FC236}">
                <a16:creationId xmlns:a16="http://schemas.microsoft.com/office/drawing/2014/main" id="{9421C771-E227-2A41-9204-105E49F19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hlinkClick r:id="rId4" action="ppaction://hlinksldjump"/>
            <a:extLst>
              <a:ext uri="{FF2B5EF4-FFF2-40B4-BE49-F238E27FC236}">
                <a16:creationId xmlns:a16="http://schemas.microsoft.com/office/drawing/2014/main" id="{5F0CCE8D-97F3-5D41-8ED2-CD0702EE90F1}"/>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2" name="TextBox 11">
            <a:extLst>
              <a:ext uri="{FF2B5EF4-FFF2-40B4-BE49-F238E27FC236}">
                <a16:creationId xmlns:a16="http://schemas.microsoft.com/office/drawing/2014/main" id="{91825360-F19C-7246-85CC-E6410DDAF75D}"/>
              </a:ext>
            </a:extLst>
          </p:cNvPr>
          <p:cNvSpPr txBox="1"/>
          <p:nvPr/>
        </p:nvSpPr>
        <p:spPr>
          <a:xfrm>
            <a:off x="0" y="0"/>
            <a:ext cx="9144000" cy="461665"/>
          </a:xfrm>
          <a:prstGeom prst="rect">
            <a:avLst/>
          </a:prstGeom>
          <a:solidFill>
            <a:schemeClr val="accent4"/>
          </a:solidFill>
          <a:ln>
            <a:solidFill>
              <a:schemeClr val="bg1"/>
            </a:solidFill>
          </a:ln>
        </p:spPr>
        <p:txBody>
          <a:bodyPr wrap="square" rtlCol="0">
            <a:spAutoFit/>
          </a:bodyPr>
          <a:lstStyle/>
          <a:p>
            <a:pPr algn="ctr"/>
            <a:r>
              <a:rPr lang="en-US" sz="2400" b="1" dirty="0">
                <a:solidFill>
                  <a:schemeClr val="bg1"/>
                </a:solidFill>
              </a:rPr>
              <a:t>MENTAL SKILLS – SELF-CONFIDENCE</a:t>
            </a:r>
          </a:p>
        </p:txBody>
      </p:sp>
    </p:spTree>
    <p:extLst>
      <p:ext uri="{BB962C8B-B14F-4D97-AF65-F5344CB8AC3E}">
        <p14:creationId xmlns:p14="http://schemas.microsoft.com/office/powerpoint/2010/main" val="3446008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2667000" y="6416675"/>
            <a:ext cx="2895600" cy="365125"/>
          </a:xfrm>
        </p:spPr>
        <p:txBody>
          <a:bodyPr/>
          <a:lstStyle/>
          <a:p>
            <a:r>
              <a:rPr lang="en-US">
                <a:solidFill>
                  <a:schemeClr val="bg1">
                    <a:lumMod val="50000"/>
                  </a:schemeClr>
                </a:solidFill>
              </a:rPr>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
        <p:nvSpPr>
          <p:cNvPr id="16" name="TextBox 15">
            <a:extLst>
              <a:ext uri="{FF2B5EF4-FFF2-40B4-BE49-F238E27FC236}">
                <a16:creationId xmlns:a16="http://schemas.microsoft.com/office/drawing/2014/main" id="{35DFD103-AECF-4F25-A185-74DB0F655478}"/>
              </a:ext>
            </a:extLst>
          </p:cNvPr>
          <p:cNvSpPr txBox="1"/>
          <p:nvPr/>
        </p:nvSpPr>
        <p:spPr>
          <a:xfrm>
            <a:off x="149201" y="1076296"/>
            <a:ext cx="8906253" cy="3877985"/>
          </a:xfrm>
          <a:prstGeom prst="rect">
            <a:avLst/>
          </a:prstGeom>
          <a:ln>
            <a:solidFill>
              <a:srgbClr val="C0000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Self confidence and performance</a:t>
            </a:r>
          </a:p>
          <a:p>
            <a:endParaRPr lang="en-US" sz="1000" b="1" dirty="0"/>
          </a:p>
          <a:p>
            <a:pPr>
              <a:spcBef>
                <a:spcPts val="0"/>
              </a:spcBef>
            </a:pPr>
            <a:r>
              <a:rPr lang="en-US" dirty="0"/>
              <a:t>There is generally a close </a:t>
            </a:r>
          </a:p>
          <a:p>
            <a:pPr>
              <a:spcBef>
                <a:spcPts val="0"/>
              </a:spcBef>
            </a:pPr>
            <a:r>
              <a:rPr lang="en-US" dirty="0"/>
              <a:t>association with confidence</a:t>
            </a:r>
          </a:p>
          <a:p>
            <a:pPr>
              <a:spcBef>
                <a:spcPts val="0"/>
              </a:spcBef>
            </a:pPr>
            <a:r>
              <a:rPr lang="en-US" dirty="0"/>
              <a:t>&amp; your level of performance; </a:t>
            </a:r>
          </a:p>
          <a:p>
            <a:pPr>
              <a:spcBef>
                <a:spcPts val="0"/>
              </a:spcBef>
            </a:pPr>
            <a:r>
              <a:rPr lang="en-US" dirty="0"/>
              <a:t>if you are in the optimum </a:t>
            </a:r>
          </a:p>
          <a:p>
            <a:pPr>
              <a:spcBef>
                <a:spcPts val="0"/>
              </a:spcBef>
            </a:pPr>
            <a:r>
              <a:rPr lang="en-US" dirty="0"/>
              <a:t>zone for confidence, your </a:t>
            </a:r>
          </a:p>
          <a:p>
            <a:pPr>
              <a:spcBef>
                <a:spcPts val="0"/>
              </a:spcBef>
            </a:pPr>
            <a:r>
              <a:rPr lang="en-US" dirty="0"/>
              <a:t>performance is likely to be optimal.</a:t>
            </a:r>
          </a:p>
          <a:p>
            <a:endParaRPr lang="en-US" sz="1000" dirty="0"/>
          </a:p>
          <a:p>
            <a:r>
              <a:rPr lang="en-US" dirty="0"/>
              <a:t>Lacking confidence can result </a:t>
            </a:r>
          </a:p>
          <a:p>
            <a:r>
              <a:rPr lang="en-US" dirty="0"/>
              <a:t>in poor performance levels.</a:t>
            </a:r>
          </a:p>
          <a:p>
            <a:endParaRPr lang="en-US" sz="1000" dirty="0"/>
          </a:p>
          <a:p>
            <a:r>
              <a:rPr lang="en-US" dirty="0"/>
              <a:t>Low levels of performance can also be</a:t>
            </a:r>
          </a:p>
          <a:p>
            <a:r>
              <a:rPr lang="en-US" dirty="0"/>
              <a:t>associated with being overconfident.</a:t>
            </a:r>
          </a:p>
          <a:p>
            <a:endParaRPr lang="en-US" dirty="0"/>
          </a:p>
        </p:txBody>
      </p:sp>
      <p:grpSp>
        <p:nvGrpSpPr>
          <p:cNvPr id="6" name="Group 5">
            <a:extLst>
              <a:ext uri="{FF2B5EF4-FFF2-40B4-BE49-F238E27FC236}">
                <a16:creationId xmlns:a16="http://schemas.microsoft.com/office/drawing/2014/main" id="{043B74DF-956F-4513-9BBF-D3706282498A}"/>
              </a:ext>
            </a:extLst>
          </p:cNvPr>
          <p:cNvGrpSpPr/>
          <p:nvPr/>
        </p:nvGrpSpPr>
        <p:grpSpPr>
          <a:xfrm>
            <a:off x="3886200" y="1212814"/>
            <a:ext cx="5108599" cy="3680287"/>
            <a:chOff x="1364573" y="-100627"/>
            <a:chExt cx="8184279" cy="5353643"/>
          </a:xfrm>
        </p:grpSpPr>
        <p:cxnSp>
          <p:nvCxnSpPr>
            <p:cNvPr id="8" name="Straight Connector 7">
              <a:extLst>
                <a:ext uri="{FF2B5EF4-FFF2-40B4-BE49-F238E27FC236}">
                  <a16:creationId xmlns:a16="http://schemas.microsoft.com/office/drawing/2014/main" id="{9CCB9679-4792-4519-9466-73362FE8F4EB}"/>
                </a:ext>
              </a:extLst>
            </p:cNvPr>
            <p:cNvCxnSpPr/>
            <p:nvPr/>
          </p:nvCxnSpPr>
          <p:spPr>
            <a:xfrm rot="5400000">
              <a:off x="1750273" y="2373232"/>
              <a:ext cx="3857625" cy="1587"/>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5350E25-41AD-4AED-8310-5A51C4B10C27}"/>
                </a:ext>
              </a:extLst>
            </p:cNvPr>
            <p:cNvCxnSpPr>
              <a:cxnSpLocks/>
            </p:cNvCxnSpPr>
            <p:nvPr/>
          </p:nvCxnSpPr>
          <p:spPr>
            <a:xfrm flipH="1">
              <a:off x="3678293" y="4242512"/>
              <a:ext cx="5006493"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TextBox 10">
              <a:extLst>
                <a:ext uri="{FF2B5EF4-FFF2-40B4-BE49-F238E27FC236}">
                  <a16:creationId xmlns:a16="http://schemas.microsoft.com/office/drawing/2014/main" id="{7C5359A0-96C4-4449-A7B7-E8FAC26D7F07}"/>
                </a:ext>
              </a:extLst>
            </p:cNvPr>
            <p:cNvSpPr txBox="1">
              <a:spLocks noChangeArrowheads="1"/>
            </p:cNvSpPr>
            <p:nvPr/>
          </p:nvSpPr>
          <p:spPr bwMode="auto">
            <a:xfrm>
              <a:off x="5199238" y="4402355"/>
              <a:ext cx="1826386" cy="850661"/>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600">
                  <a:latin typeface="Calibri" pitchFamily="34" charset="0"/>
                </a:rPr>
                <a:t>Level of </a:t>
              </a:r>
            </a:p>
            <a:p>
              <a:pPr algn="ctr"/>
              <a:r>
                <a:rPr lang="en-US" sz="1600">
                  <a:latin typeface="Calibri" pitchFamily="34" charset="0"/>
                </a:rPr>
                <a:t>Confidence</a:t>
              </a:r>
            </a:p>
          </p:txBody>
        </p:sp>
        <p:sp>
          <p:nvSpPr>
            <p:cNvPr id="14" name="TextBox 11">
              <a:extLst>
                <a:ext uri="{FF2B5EF4-FFF2-40B4-BE49-F238E27FC236}">
                  <a16:creationId xmlns:a16="http://schemas.microsoft.com/office/drawing/2014/main" id="{6624DFE1-F5A5-48D2-BE44-AD5A3159CE39}"/>
                </a:ext>
              </a:extLst>
            </p:cNvPr>
            <p:cNvSpPr txBox="1">
              <a:spLocks noChangeArrowheads="1"/>
            </p:cNvSpPr>
            <p:nvPr/>
          </p:nvSpPr>
          <p:spPr bwMode="auto">
            <a:xfrm>
              <a:off x="1364573" y="1948694"/>
              <a:ext cx="2176593" cy="850661"/>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600">
                  <a:latin typeface="Calibri" pitchFamily="34" charset="0"/>
                </a:rPr>
                <a:t>Level of </a:t>
              </a:r>
            </a:p>
            <a:p>
              <a:pPr algn="ctr"/>
              <a:r>
                <a:rPr lang="en-US" sz="1600">
                  <a:latin typeface="Calibri" pitchFamily="34" charset="0"/>
                </a:rPr>
                <a:t> Performance</a:t>
              </a:r>
            </a:p>
          </p:txBody>
        </p:sp>
        <p:sp>
          <p:nvSpPr>
            <p:cNvPr id="15" name="Freeform 12">
              <a:extLst>
                <a:ext uri="{FF2B5EF4-FFF2-40B4-BE49-F238E27FC236}">
                  <a16:creationId xmlns:a16="http://schemas.microsoft.com/office/drawing/2014/main" id="{874B70D5-6BC8-4FCA-A34B-6AA5DF8AD970}"/>
                </a:ext>
              </a:extLst>
            </p:cNvPr>
            <p:cNvSpPr/>
            <p:nvPr/>
          </p:nvSpPr>
          <p:spPr>
            <a:xfrm>
              <a:off x="3935467" y="1483438"/>
              <a:ext cx="3121025" cy="2338387"/>
            </a:xfrm>
            <a:custGeom>
              <a:avLst/>
              <a:gdLst>
                <a:gd name="connsiteX0" fmla="*/ 0 w 3121572"/>
                <a:gd name="connsiteY0" fmla="*/ 2322786 h 2338552"/>
                <a:gd name="connsiteX1" fmla="*/ 1671145 w 3121572"/>
                <a:gd name="connsiteY1" fmla="*/ 367862 h 2338552"/>
                <a:gd name="connsiteX2" fmla="*/ 2364827 w 3121572"/>
                <a:gd name="connsiteY2" fmla="*/ 115614 h 2338552"/>
                <a:gd name="connsiteX3" fmla="*/ 2774731 w 3121572"/>
                <a:gd name="connsiteY3" fmla="*/ 762000 h 2338552"/>
                <a:gd name="connsiteX4" fmla="*/ 3121572 w 3121572"/>
                <a:gd name="connsiteY4" fmla="*/ 2338552 h 2338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1572" h="2338552">
                  <a:moveTo>
                    <a:pt x="0" y="2322786"/>
                  </a:moveTo>
                  <a:cubicBezTo>
                    <a:pt x="638503" y="1529255"/>
                    <a:pt x="1277007" y="735724"/>
                    <a:pt x="1671145" y="367862"/>
                  </a:cubicBezTo>
                  <a:cubicBezTo>
                    <a:pt x="2065283" y="0"/>
                    <a:pt x="2180896" y="49924"/>
                    <a:pt x="2364827" y="115614"/>
                  </a:cubicBezTo>
                  <a:cubicBezTo>
                    <a:pt x="2548758" y="181304"/>
                    <a:pt x="2648607" y="391510"/>
                    <a:pt x="2774731" y="762000"/>
                  </a:cubicBezTo>
                  <a:cubicBezTo>
                    <a:pt x="2900855" y="1132490"/>
                    <a:pt x="3011213" y="1735521"/>
                    <a:pt x="3121572" y="2338552"/>
                  </a:cubicBezTo>
                </a:path>
              </a:pathLst>
            </a:custGeom>
            <a:ln w="508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8" name="Oval 17">
              <a:extLst>
                <a:ext uri="{FF2B5EF4-FFF2-40B4-BE49-F238E27FC236}">
                  <a16:creationId xmlns:a16="http://schemas.microsoft.com/office/drawing/2014/main" id="{75C6F7B0-F68C-4887-B6A2-90D768C9C066}"/>
                </a:ext>
              </a:extLst>
            </p:cNvPr>
            <p:cNvSpPr/>
            <p:nvPr/>
          </p:nvSpPr>
          <p:spPr>
            <a:xfrm>
              <a:off x="5749981" y="1445326"/>
              <a:ext cx="785818" cy="35719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Box 18">
              <a:extLst>
                <a:ext uri="{FF2B5EF4-FFF2-40B4-BE49-F238E27FC236}">
                  <a16:creationId xmlns:a16="http://schemas.microsoft.com/office/drawing/2014/main" id="{18E29F23-1589-489C-89EB-3E7EC14FF9E1}"/>
                </a:ext>
              </a:extLst>
            </p:cNvPr>
            <p:cNvSpPr txBox="1"/>
            <p:nvPr/>
          </p:nvSpPr>
          <p:spPr>
            <a:xfrm>
              <a:off x="7393042" y="-100627"/>
              <a:ext cx="2155810" cy="850661"/>
            </a:xfrm>
            <a:prstGeom prst="rect">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AU" sz="1600"/>
                <a:t>Optimal level </a:t>
              </a:r>
            </a:p>
            <a:p>
              <a:pPr algn="ctr"/>
              <a:r>
                <a:rPr lang="en-AU" sz="1600"/>
                <a:t>of confidence</a:t>
              </a:r>
            </a:p>
          </p:txBody>
        </p:sp>
        <p:cxnSp>
          <p:nvCxnSpPr>
            <p:cNvPr id="20" name="Straight Arrow Connector 19">
              <a:extLst>
                <a:ext uri="{FF2B5EF4-FFF2-40B4-BE49-F238E27FC236}">
                  <a16:creationId xmlns:a16="http://schemas.microsoft.com/office/drawing/2014/main" id="{27C94B73-3910-4253-BB96-61E46CF1A032}"/>
                </a:ext>
              </a:extLst>
            </p:cNvPr>
            <p:cNvCxnSpPr>
              <a:cxnSpLocks/>
            </p:cNvCxnSpPr>
            <p:nvPr/>
          </p:nvCxnSpPr>
          <p:spPr>
            <a:xfrm flipH="1">
              <a:off x="6420081" y="738753"/>
              <a:ext cx="785804" cy="714379"/>
            </a:xfrm>
            <a:prstGeom prst="straightConnector1">
              <a:avLst/>
            </a:prstGeom>
            <a:ln w="31750">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C3AAD1C2-CB86-4E60-B00B-D0F6160591A7}"/>
              </a:ext>
            </a:extLst>
          </p:cNvPr>
          <p:cNvSpPr/>
          <p:nvPr/>
        </p:nvSpPr>
        <p:spPr>
          <a:xfrm>
            <a:off x="801129" y="5175127"/>
            <a:ext cx="8034336" cy="646331"/>
          </a:xfrm>
          <a:prstGeom prst="rect">
            <a:avLst/>
          </a:prstGeom>
          <a:solidFill>
            <a:srgbClr val="FFFF00"/>
          </a:solidFill>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algn="ctr"/>
            <a:r>
              <a:rPr lang="en-US">
                <a:solidFill>
                  <a:schemeClr val="tx1"/>
                </a:solidFill>
                <a:latin typeface="Calibri" pitchFamily="34" charset="0"/>
              </a:rPr>
              <a:t>As a player’s confidence increases, so does their performance BUT if confidence levels are too high, there is a drop in performance levels.</a:t>
            </a:r>
          </a:p>
        </p:txBody>
      </p:sp>
      <p:pic>
        <p:nvPicPr>
          <p:cNvPr id="21" name="Picture 2">
            <a:hlinkClick r:id="" action="ppaction://hlinkshowjump?jump=firstslide"/>
            <a:extLst>
              <a:ext uri="{FF2B5EF4-FFF2-40B4-BE49-F238E27FC236}">
                <a16:creationId xmlns:a16="http://schemas.microsoft.com/office/drawing/2014/main" id="{E3D9A01C-DF75-C04E-957C-0F1CC29B2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hlinkClick r:id="rId3" action="ppaction://hlinksldjump"/>
            <a:extLst>
              <a:ext uri="{FF2B5EF4-FFF2-40B4-BE49-F238E27FC236}">
                <a16:creationId xmlns:a16="http://schemas.microsoft.com/office/drawing/2014/main" id="{58EC7EA6-8F71-AC49-81A3-8FB4F05655BC}"/>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24" name="TextBox 23">
            <a:extLst>
              <a:ext uri="{FF2B5EF4-FFF2-40B4-BE49-F238E27FC236}">
                <a16:creationId xmlns:a16="http://schemas.microsoft.com/office/drawing/2014/main" id="{B360DDC2-FE94-1F48-A03A-78BB4E03274B}"/>
              </a:ext>
            </a:extLst>
          </p:cNvPr>
          <p:cNvSpPr txBox="1"/>
          <p:nvPr/>
        </p:nvSpPr>
        <p:spPr>
          <a:xfrm>
            <a:off x="0" y="0"/>
            <a:ext cx="9144000" cy="461665"/>
          </a:xfrm>
          <a:prstGeom prst="rect">
            <a:avLst/>
          </a:prstGeom>
          <a:solidFill>
            <a:schemeClr val="accent4"/>
          </a:solidFill>
          <a:ln>
            <a:solidFill>
              <a:schemeClr val="bg1"/>
            </a:solidFill>
          </a:ln>
        </p:spPr>
        <p:txBody>
          <a:bodyPr wrap="square" rtlCol="0">
            <a:spAutoFit/>
          </a:bodyPr>
          <a:lstStyle/>
          <a:p>
            <a:pPr algn="ctr"/>
            <a:r>
              <a:rPr lang="en-US" sz="2400" b="1" dirty="0">
                <a:solidFill>
                  <a:schemeClr val="bg1"/>
                </a:solidFill>
              </a:rPr>
              <a:t>MENTAL SKILLS – SELF-CONFIDENCE</a:t>
            </a:r>
          </a:p>
        </p:txBody>
      </p:sp>
    </p:spTree>
    <p:extLst>
      <p:ext uri="{BB962C8B-B14F-4D97-AF65-F5344CB8AC3E}">
        <p14:creationId xmlns:p14="http://schemas.microsoft.com/office/powerpoint/2010/main" val="262480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12"/>
          </p:nvPr>
        </p:nvSpPr>
        <p:spPr/>
        <p:txBody>
          <a:bodyPr/>
          <a:lstStyle/>
          <a:p>
            <a:pPr>
              <a:defRPr/>
            </a:pPr>
            <a:fld id="{60B22C5F-B915-4E73-A20A-37D63F3713A1}" type="slidenum">
              <a:rPr lang="en-US" smtClean="0"/>
              <a:pPr>
                <a:defRPr/>
              </a:pPr>
              <a:t>27</a:t>
            </a:fld>
            <a:endParaRPr lang="en-US"/>
          </a:p>
        </p:txBody>
      </p:sp>
      <p:sp>
        <p:nvSpPr>
          <p:cNvPr id="17" name="Footer Placeholder 10">
            <a:extLst>
              <a:ext uri="{FF2B5EF4-FFF2-40B4-BE49-F238E27FC236}">
                <a16:creationId xmlns:a16="http://schemas.microsoft.com/office/drawing/2014/main" id="{D9F1E433-B13B-6F43-8B45-2F13DD0C8304}"/>
              </a:ext>
            </a:extLst>
          </p:cNvPr>
          <p:cNvSpPr>
            <a:spLocks noGrp="1"/>
          </p:cNvSpPr>
          <p:nvPr>
            <p:ph type="ftr" sz="quarter" idx="11"/>
          </p:nvPr>
        </p:nvSpPr>
        <p:spPr>
          <a:xfrm>
            <a:off x="2667000" y="6416675"/>
            <a:ext cx="2895600" cy="365125"/>
          </a:xfrm>
        </p:spPr>
        <p:txBody>
          <a:bodyPr/>
          <a:lstStyle/>
          <a:p>
            <a:r>
              <a:rPr lang="en-US"/>
              <a:t>©PE STUDIES RESOURCES</a:t>
            </a:r>
          </a:p>
        </p:txBody>
      </p:sp>
      <p:pic>
        <p:nvPicPr>
          <p:cNvPr id="18" name="Picture 2">
            <a:hlinkClick r:id="" action="ppaction://hlinkshowjump?jump=firstslide"/>
            <a:extLst>
              <a:ext uri="{FF2B5EF4-FFF2-40B4-BE49-F238E27FC236}">
                <a16:creationId xmlns:a16="http://schemas.microsoft.com/office/drawing/2014/main" id="{39A96E89-8585-2541-B41C-D0B8E2D04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hlinkClick r:id="rId4" action="ppaction://hlinksldjump"/>
            <a:extLst>
              <a:ext uri="{FF2B5EF4-FFF2-40B4-BE49-F238E27FC236}">
                <a16:creationId xmlns:a16="http://schemas.microsoft.com/office/drawing/2014/main" id="{05758264-7032-7543-937A-BEA325AC4ACA}"/>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2" name="TextBox 11">
            <a:extLst>
              <a:ext uri="{FF2B5EF4-FFF2-40B4-BE49-F238E27FC236}">
                <a16:creationId xmlns:a16="http://schemas.microsoft.com/office/drawing/2014/main" id="{59BF0A76-507F-E54E-AE46-43CFE6E0CD53}"/>
              </a:ext>
            </a:extLst>
          </p:cNvPr>
          <p:cNvSpPr txBox="1"/>
          <p:nvPr/>
        </p:nvSpPr>
        <p:spPr>
          <a:xfrm>
            <a:off x="0" y="0"/>
            <a:ext cx="9144000" cy="461665"/>
          </a:xfrm>
          <a:prstGeom prst="rect">
            <a:avLst/>
          </a:prstGeom>
          <a:solidFill>
            <a:schemeClr val="accent4"/>
          </a:solidFill>
          <a:ln>
            <a:solidFill>
              <a:schemeClr val="bg1"/>
            </a:solidFill>
          </a:ln>
        </p:spPr>
        <p:txBody>
          <a:bodyPr wrap="square" rtlCol="0">
            <a:spAutoFit/>
          </a:bodyPr>
          <a:lstStyle/>
          <a:p>
            <a:pPr algn="ctr"/>
            <a:r>
              <a:rPr lang="en-US" sz="2400" b="1" dirty="0">
                <a:solidFill>
                  <a:schemeClr val="bg1"/>
                </a:solidFill>
              </a:rPr>
              <a:t>MENTAL SKILLS – SELF-CONFIDENCE</a:t>
            </a:r>
          </a:p>
        </p:txBody>
      </p:sp>
      <p:sp>
        <p:nvSpPr>
          <p:cNvPr id="22" name="TextBox 17">
            <a:extLst>
              <a:ext uri="{FF2B5EF4-FFF2-40B4-BE49-F238E27FC236}">
                <a16:creationId xmlns:a16="http://schemas.microsoft.com/office/drawing/2014/main" id="{9E7B0B5F-A2E4-4F2C-82AE-2F0C052691BA}"/>
              </a:ext>
            </a:extLst>
          </p:cNvPr>
          <p:cNvSpPr txBox="1">
            <a:spLocks noChangeArrowheads="1"/>
          </p:cNvSpPr>
          <p:nvPr/>
        </p:nvSpPr>
        <p:spPr bwMode="auto">
          <a:xfrm>
            <a:off x="347532" y="499756"/>
            <a:ext cx="3847097" cy="400110"/>
          </a:xfrm>
          <a:prstGeom prst="rect">
            <a:avLst/>
          </a:prstGeom>
          <a:solidFill>
            <a:srgbClr val="FF40FF"/>
          </a:solidFill>
          <a:ln w="9525">
            <a:solidFill>
              <a:schemeClr val="tx1"/>
            </a:solidFill>
            <a:miter lim="800000"/>
            <a:headEnd/>
            <a:tailEnd/>
          </a:ln>
        </p:spPr>
        <p:txBody>
          <a:bodyPr wrap="square">
            <a:spAutoFit/>
          </a:bodyPr>
          <a:lstStyle/>
          <a:p>
            <a:pPr fontAlgn="auto">
              <a:spcBef>
                <a:spcPts val="0"/>
              </a:spcBef>
              <a:spcAft>
                <a:spcPts val="0"/>
              </a:spcAft>
              <a:defRPr/>
            </a:pPr>
            <a:r>
              <a:rPr lang="en-US" sz="2000" b="1" dirty="0">
                <a:solidFill>
                  <a:schemeClr val="bg1"/>
                </a:solidFill>
                <a:cs typeface="Arial" charset="0"/>
              </a:rPr>
              <a:t>Bandura’s model of self-efficacy</a:t>
            </a:r>
          </a:p>
        </p:txBody>
      </p:sp>
      <p:pic>
        <p:nvPicPr>
          <p:cNvPr id="1028" name="Picture 4" descr="Self-Efficacy">
            <a:extLst>
              <a:ext uri="{FF2B5EF4-FFF2-40B4-BE49-F238E27FC236}">
                <a16:creationId xmlns:a16="http://schemas.microsoft.com/office/drawing/2014/main" id="{193A0CC5-3058-45CC-BF8E-13E40AD4C3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013" y="910259"/>
            <a:ext cx="8865974" cy="5926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21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60B22C5F-B915-4E73-A20A-37D63F3713A1}" type="slidenum">
              <a:rPr lang="en-US" smtClean="0"/>
              <a:pPr>
                <a:defRPr/>
              </a:pPr>
              <a:t>28</a:t>
            </a:fld>
            <a:endParaRPr lang="en-US"/>
          </a:p>
        </p:txBody>
      </p:sp>
      <p:sp>
        <p:nvSpPr>
          <p:cNvPr id="9" name="Footer Placeholder 10">
            <a:extLst>
              <a:ext uri="{FF2B5EF4-FFF2-40B4-BE49-F238E27FC236}">
                <a16:creationId xmlns:a16="http://schemas.microsoft.com/office/drawing/2014/main" id="{DAF7E866-9707-5540-A56F-187BF6348719}"/>
              </a:ext>
            </a:extLst>
          </p:cNvPr>
          <p:cNvSpPr>
            <a:spLocks noGrp="1"/>
          </p:cNvSpPr>
          <p:nvPr>
            <p:ph type="ftr" sz="quarter" idx="11"/>
          </p:nvPr>
        </p:nvSpPr>
        <p:spPr>
          <a:xfrm>
            <a:off x="2667000" y="6416675"/>
            <a:ext cx="2895600" cy="365125"/>
          </a:xfrm>
        </p:spPr>
        <p:txBody>
          <a:bodyPr/>
          <a:lstStyle/>
          <a:p>
            <a:r>
              <a:rPr lang="en-US"/>
              <a:t>©PE STUDIES RESOURCES</a:t>
            </a:r>
          </a:p>
        </p:txBody>
      </p:sp>
      <p:pic>
        <p:nvPicPr>
          <p:cNvPr id="10" name="Picture 2">
            <a:hlinkClick r:id="" action="ppaction://hlinkshowjump?jump=firstslide"/>
            <a:extLst>
              <a:ext uri="{FF2B5EF4-FFF2-40B4-BE49-F238E27FC236}">
                <a16:creationId xmlns:a16="http://schemas.microsoft.com/office/drawing/2014/main" id="{2D4A3D39-D6C8-6049-909D-270490C95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hlinkClick r:id="rId4" action="ppaction://hlinksldjump"/>
            <a:extLst>
              <a:ext uri="{FF2B5EF4-FFF2-40B4-BE49-F238E27FC236}">
                <a16:creationId xmlns:a16="http://schemas.microsoft.com/office/drawing/2014/main" id="{339C42A5-ED72-0B44-8C5D-8193369C5669}"/>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2" name="Rectangle 1">
            <a:extLst>
              <a:ext uri="{FF2B5EF4-FFF2-40B4-BE49-F238E27FC236}">
                <a16:creationId xmlns:a16="http://schemas.microsoft.com/office/drawing/2014/main" id="{76644F45-8C6E-4448-ABED-0E8779DE3815}"/>
              </a:ext>
            </a:extLst>
          </p:cNvPr>
          <p:cNvSpPr/>
          <p:nvPr/>
        </p:nvSpPr>
        <p:spPr>
          <a:xfrm>
            <a:off x="347533" y="1412405"/>
            <a:ext cx="8692121" cy="4247317"/>
          </a:xfrm>
          <a:prstGeom prst="rect">
            <a:avLst/>
          </a:prstGeom>
          <a:solidFill>
            <a:schemeClr val="bg1"/>
          </a:solidFill>
          <a:ln>
            <a:solidFill>
              <a:schemeClr val="accent4"/>
            </a:solidFill>
          </a:ln>
        </p:spPr>
        <p:txBody>
          <a:bodyPr wrap="square">
            <a:spAutoFit/>
          </a:bodyPr>
          <a:lstStyle/>
          <a:p>
            <a:pPr>
              <a:buClr>
                <a:srgbClr val="FFFF00"/>
              </a:buClr>
              <a:defRPr/>
            </a:pPr>
            <a:endParaRPr lang="en-US" dirty="0"/>
          </a:p>
          <a:p>
            <a:pPr>
              <a:buClr>
                <a:srgbClr val="FFFF00"/>
              </a:buClr>
              <a:defRPr/>
            </a:pPr>
            <a:endParaRPr lang="en-US" sz="1000" dirty="0"/>
          </a:p>
          <a:p>
            <a:pPr marL="285750" indent="-285750">
              <a:buFont typeface="Arial" panose="020B0604020202020204" pitchFamily="34" charset="0"/>
              <a:buChar char="•"/>
            </a:pPr>
            <a:r>
              <a:rPr lang="en-US" dirty="0">
                <a:latin typeface="Calibri" pitchFamily="34" charset="0"/>
              </a:rPr>
              <a:t>Previous successful performance under similar conditions increases the likelihood of  another successful performance.  </a:t>
            </a:r>
          </a:p>
          <a:p>
            <a:pPr marL="285750" indent="-285750">
              <a:buFont typeface="Arial" panose="020B0604020202020204" pitchFamily="34" charset="0"/>
              <a:buChar char="•"/>
            </a:pPr>
            <a:r>
              <a:rPr lang="en-US" dirty="0">
                <a:latin typeface="Calibri" pitchFamily="34" charset="0"/>
              </a:rPr>
              <a:t>A player reflects on what contributed to the previous successful result and repeats them in the current performance.</a:t>
            </a:r>
          </a:p>
          <a:p>
            <a:pPr marL="800100" lvl="1" indent="-342900" fontAlgn="auto">
              <a:spcAft>
                <a:spcPts val="0"/>
              </a:spcAft>
              <a:buClr>
                <a:srgbClr val="FFFF00"/>
              </a:buClr>
              <a:buFont typeface="Arial" pitchFamily="34" charset="0"/>
              <a:buChar char="•"/>
              <a:defRPr/>
            </a:pPr>
            <a:endParaRPr lang="en-US" dirty="0"/>
          </a:p>
          <a:p>
            <a:pPr marL="800100" lvl="1" indent="-342900" fontAlgn="auto">
              <a:spcAft>
                <a:spcPts val="0"/>
              </a:spcAft>
              <a:buClr>
                <a:srgbClr val="FFFF00"/>
              </a:buClr>
              <a:buFont typeface="Arial" pitchFamily="34" charset="0"/>
              <a:buChar char="•"/>
              <a:defRPr/>
            </a:pPr>
            <a:endParaRPr lang="en-US" dirty="0"/>
          </a:p>
          <a:p>
            <a:pPr marL="285750" indent="-285750">
              <a:buFont typeface="Arial" panose="020B0604020202020204" pitchFamily="34" charset="0"/>
              <a:buChar char="•"/>
            </a:pPr>
            <a:r>
              <a:rPr lang="en-US" dirty="0">
                <a:latin typeface="Calibri" pitchFamily="34" charset="0"/>
              </a:rPr>
              <a:t>Positive body language creates confidence, negative body language does the opposite. </a:t>
            </a:r>
          </a:p>
          <a:p>
            <a:pPr marL="285750" indent="-285750">
              <a:buFont typeface="Arial" panose="020B0604020202020204" pitchFamily="34" charset="0"/>
              <a:buChar char="•"/>
            </a:pPr>
            <a:r>
              <a:rPr lang="en-US" dirty="0">
                <a:latin typeface="Calibri" pitchFamily="34" charset="0"/>
              </a:rPr>
              <a:t>A competitor’s body language can also affect their opponent who observes this behaviour.</a:t>
            </a:r>
          </a:p>
          <a:p>
            <a:pPr>
              <a:buClr>
                <a:srgbClr val="FFFF00"/>
              </a:buClr>
              <a:defRPr/>
            </a:pPr>
            <a:endParaRPr lang="en-US" dirty="0"/>
          </a:p>
          <a:p>
            <a:pPr>
              <a:buClr>
                <a:srgbClr val="FFFF00"/>
              </a:buClr>
              <a:defRPr/>
            </a:pPr>
            <a:endParaRPr lang="en-US" dirty="0"/>
          </a:p>
          <a:p>
            <a:pPr marL="285750" indent="-285750">
              <a:buClr>
                <a:schemeClr val="tx1"/>
              </a:buClr>
              <a:buFont typeface="Arial" panose="020B0604020202020204" pitchFamily="34" charset="0"/>
              <a:buChar char="•"/>
              <a:defRPr/>
            </a:pPr>
            <a:r>
              <a:rPr lang="en-US" dirty="0">
                <a:latin typeface="Calibri" pitchFamily="34" charset="0"/>
              </a:rPr>
              <a:t>Self-confidence increases if an athlete knows that their body has been properly conditioned to meet the demands of competition.</a:t>
            </a:r>
          </a:p>
        </p:txBody>
      </p:sp>
      <p:sp>
        <p:nvSpPr>
          <p:cNvPr id="13" name="TextBox 12">
            <a:extLst>
              <a:ext uri="{FF2B5EF4-FFF2-40B4-BE49-F238E27FC236}">
                <a16:creationId xmlns:a16="http://schemas.microsoft.com/office/drawing/2014/main" id="{F1959D81-4AF0-1A46-9768-B155A2EF4036}"/>
              </a:ext>
            </a:extLst>
          </p:cNvPr>
          <p:cNvSpPr txBox="1"/>
          <p:nvPr/>
        </p:nvSpPr>
        <p:spPr>
          <a:xfrm>
            <a:off x="347533" y="867189"/>
            <a:ext cx="5799267" cy="369332"/>
          </a:xfrm>
          <a:prstGeom prst="rect">
            <a:avLst/>
          </a:prstGeom>
          <a:solidFill>
            <a:srgbClr val="FF0000"/>
          </a:solidFill>
          <a:ln>
            <a:solidFill>
              <a:schemeClr val="tx1"/>
            </a:solidFill>
          </a:ln>
        </p:spPr>
        <p:txBody>
          <a:bodyPr wrap="square" rtlCol="0">
            <a:spAutoFit/>
          </a:bodyPr>
          <a:lstStyle/>
          <a:p>
            <a:r>
              <a:rPr lang="en-US" b="1" dirty="0">
                <a:solidFill>
                  <a:schemeClr val="bg1"/>
                </a:solidFill>
              </a:rPr>
              <a:t>Strategies to improve self confidence and reach the ‘Zone’</a:t>
            </a:r>
          </a:p>
        </p:txBody>
      </p:sp>
      <p:sp>
        <p:nvSpPr>
          <p:cNvPr id="14" name="Rectangle 13">
            <a:extLst>
              <a:ext uri="{FF2B5EF4-FFF2-40B4-BE49-F238E27FC236}">
                <a16:creationId xmlns:a16="http://schemas.microsoft.com/office/drawing/2014/main" id="{7C698534-4073-8644-A67A-3AC2E9408E17}"/>
              </a:ext>
            </a:extLst>
          </p:cNvPr>
          <p:cNvSpPr/>
          <p:nvPr/>
        </p:nvSpPr>
        <p:spPr>
          <a:xfrm>
            <a:off x="382029" y="1457067"/>
            <a:ext cx="2146870" cy="369332"/>
          </a:xfrm>
          <a:prstGeom prst="rect">
            <a:avLst/>
          </a:prstGeom>
          <a:solidFill>
            <a:srgbClr val="7030A0"/>
          </a:solidFill>
        </p:spPr>
        <p:txBody>
          <a:bodyPr wrap="none">
            <a:spAutoFit/>
          </a:bodyPr>
          <a:lstStyle/>
          <a:p>
            <a:pPr>
              <a:buClr>
                <a:srgbClr val="FFFF00"/>
              </a:buClr>
              <a:defRPr/>
            </a:pPr>
            <a:r>
              <a:rPr lang="en-US" dirty="0">
                <a:solidFill>
                  <a:srgbClr val="FFFF00"/>
                </a:solidFill>
              </a:rPr>
              <a:t>Performance success</a:t>
            </a:r>
          </a:p>
        </p:txBody>
      </p:sp>
      <p:sp>
        <p:nvSpPr>
          <p:cNvPr id="15" name="Rectangle 14">
            <a:extLst>
              <a:ext uri="{FF2B5EF4-FFF2-40B4-BE49-F238E27FC236}">
                <a16:creationId xmlns:a16="http://schemas.microsoft.com/office/drawing/2014/main" id="{A93AF245-592A-2D44-9BF7-1A0AC92B5497}"/>
              </a:ext>
            </a:extLst>
          </p:cNvPr>
          <p:cNvSpPr/>
          <p:nvPr/>
        </p:nvSpPr>
        <p:spPr>
          <a:xfrm>
            <a:off x="382029" y="3114734"/>
            <a:ext cx="1992871" cy="369332"/>
          </a:xfrm>
          <a:prstGeom prst="rect">
            <a:avLst/>
          </a:prstGeom>
          <a:solidFill>
            <a:srgbClr val="7030A0"/>
          </a:solidFill>
        </p:spPr>
        <p:txBody>
          <a:bodyPr wrap="square">
            <a:spAutoFit/>
          </a:bodyPr>
          <a:lstStyle/>
          <a:p>
            <a:pPr>
              <a:buClr>
                <a:srgbClr val="FFFF00"/>
              </a:buClr>
              <a:defRPr/>
            </a:pPr>
            <a:r>
              <a:rPr lang="en-US" dirty="0">
                <a:solidFill>
                  <a:srgbClr val="FFFF00"/>
                </a:solidFill>
              </a:rPr>
              <a:t>Acting confidently</a:t>
            </a:r>
          </a:p>
        </p:txBody>
      </p:sp>
      <p:sp>
        <p:nvSpPr>
          <p:cNvPr id="16" name="Rectangle 15">
            <a:extLst>
              <a:ext uri="{FF2B5EF4-FFF2-40B4-BE49-F238E27FC236}">
                <a16:creationId xmlns:a16="http://schemas.microsoft.com/office/drawing/2014/main" id="{24BB018C-A3C0-CC45-A087-0C1651EE218E}"/>
              </a:ext>
            </a:extLst>
          </p:cNvPr>
          <p:cNvSpPr/>
          <p:nvPr/>
        </p:nvSpPr>
        <p:spPr>
          <a:xfrm>
            <a:off x="382029" y="4468710"/>
            <a:ext cx="2292679" cy="369332"/>
          </a:xfrm>
          <a:prstGeom prst="rect">
            <a:avLst/>
          </a:prstGeom>
          <a:solidFill>
            <a:srgbClr val="7030A0"/>
          </a:solidFill>
        </p:spPr>
        <p:txBody>
          <a:bodyPr wrap="none">
            <a:spAutoFit/>
          </a:bodyPr>
          <a:lstStyle/>
          <a:p>
            <a:pPr>
              <a:buClr>
                <a:srgbClr val="FFFF00"/>
              </a:buClr>
              <a:defRPr/>
            </a:pPr>
            <a:r>
              <a:rPr lang="en-US" dirty="0">
                <a:solidFill>
                  <a:srgbClr val="FFFF00"/>
                </a:solidFill>
              </a:rPr>
              <a:t>Be physically prepared</a:t>
            </a:r>
          </a:p>
        </p:txBody>
      </p:sp>
      <p:sp>
        <p:nvSpPr>
          <p:cNvPr id="12" name="TextBox 11">
            <a:extLst>
              <a:ext uri="{FF2B5EF4-FFF2-40B4-BE49-F238E27FC236}">
                <a16:creationId xmlns:a16="http://schemas.microsoft.com/office/drawing/2014/main" id="{53D8F49E-A3C8-294C-B087-9D32B69AAB73}"/>
              </a:ext>
            </a:extLst>
          </p:cNvPr>
          <p:cNvSpPr txBox="1"/>
          <p:nvPr/>
        </p:nvSpPr>
        <p:spPr>
          <a:xfrm>
            <a:off x="0" y="0"/>
            <a:ext cx="9144000" cy="461665"/>
          </a:xfrm>
          <a:prstGeom prst="rect">
            <a:avLst/>
          </a:prstGeom>
          <a:solidFill>
            <a:schemeClr val="accent4"/>
          </a:solidFill>
          <a:ln>
            <a:solidFill>
              <a:schemeClr val="bg1"/>
            </a:solidFill>
          </a:ln>
        </p:spPr>
        <p:txBody>
          <a:bodyPr wrap="square" rtlCol="0">
            <a:spAutoFit/>
          </a:bodyPr>
          <a:lstStyle/>
          <a:p>
            <a:pPr algn="ctr"/>
            <a:r>
              <a:rPr lang="en-US" sz="2400" b="1" dirty="0">
                <a:solidFill>
                  <a:schemeClr val="bg1"/>
                </a:solidFill>
              </a:rPr>
              <a:t>MENTAL SKILLS – SELF-CONFIDENCE</a:t>
            </a:r>
          </a:p>
        </p:txBody>
      </p:sp>
    </p:spTree>
    <p:extLst>
      <p:ext uri="{BB962C8B-B14F-4D97-AF65-F5344CB8AC3E}">
        <p14:creationId xmlns:p14="http://schemas.microsoft.com/office/powerpoint/2010/main" val="88844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EDE8EA-E385-8F40-917B-CFB5DC8F2F8A}"/>
              </a:ext>
            </a:extLst>
          </p:cNvPr>
          <p:cNvSpPr/>
          <p:nvPr/>
        </p:nvSpPr>
        <p:spPr>
          <a:xfrm>
            <a:off x="318299" y="1043732"/>
            <a:ext cx="4081579" cy="5078313"/>
          </a:xfrm>
          <a:prstGeom prst="rect">
            <a:avLst/>
          </a:prstGeom>
          <a:solidFill>
            <a:schemeClr val="bg1"/>
          </a:solidFill>
          <a:ln>
            <a:solidFill>
              <a:schemeClr val="accent4"/>
            </a:solidFill>
          </a:ln>
        </p:spPr>
        <p:txBody>
          <a:bodyPr wrap="square">
            <a:spAutoFit/>
          </a:bodyPr>
          <a:lstStyle/>
          <a:p>
            <a:pPr marL="428625" indent="-342900">
              <a:buFont typeface="Arial" panose="020B0604020202020204" pitchFamily="34" charset="0"/>
              <a:buChar char="•"/>
              <a:tabLst>
                <a:tab pos="263525" algn="l"/>
              </a:tabLst>
            </a:pPr>
            <a:endParaRPr lang="en-US" dirty="0"/>
          </a:p>
          <a:p>
            <a:pPr marL="428625" indent="-342900">
              <a:buFont typeface="Arial" panose="020B0604020202020204" pitchFamily="34" charset="0"/>
              <a:buChar char="•"/>
              <a:tabLst>
                <a:tab pos="263525" algn="l"/>
              </a:tabLst>
            </a:pPr>
            <a:endParaRPr lang="en-US" sz="1000" dirty="0"/>
          </a:p>
          <a:p>
            <a:pPr marL="285750" indent="-285750">
              <a:buFont typeface="Arial" panose="020B0604020202020204" pitchFamily="34" charset="0"/>
              <a:buChar char="•"/>
            </a:pPr>
            <a:r>
              <a:rPr lang="en-US" dirty="0">
                <a:latin typeface="Calibri" pitchFamily="34" charset="0"/>
              </a:rPr>
              <a:t>Through training, an athlete feels confident they have practiced the different scenarios which may present during a game </a:t>
            </a:r>
          </a:p>
          <a:p>
            <a:pPr marL="285750" indent="-285750">
              <a:buFont typeface="Arial" panose="020B0604020202020204" pitchFamily="34" charset="0"/>
              <a:buChar char="•"/>
            </a:pPr>
            <a:r>
              <a:rPr lang="en-US" dirty="0">
                <a:latin typeface="Calibri" pitchFamily="34" charset="0"/>
              </a:rPr>
              <a:t>e.g. basketball teams practice set plays or a football team practice maintaining possession if leading with only two or three minutes left in the game. </a:t>
            </a:r>
          </a:p>
          <a:p>
            <a:pPr marL="400050" lvl="1"/>
            <a:endParaRPr lang="en-US" b="1" dirty="0">
              <a:solidFill>
                <a:srgbClr val="FFFF00"/>
              </a:solidFill>
            </a:endParaRPr>
          </a:p>
          <a:p>
            <a:pPr marL="400050" lvl="1" indent="0">
              <a:buNone/>
            </a:pPr>
            <a:endParaRPr lang="en-US" dirty="0"/>
          </a:p>
          <a:p>
            <a:pPr marL="285750" indent="-285750">
              <a:buFont typeface="Arial" panose="020B0604020202020204" pitchFamily="34" charset="0"/>
              <a:buChar char="•"/>
            </a:pPr>
            <a:r>
              <a:rPr lang="en-US" dirty="0">
                <a:latin typeface="Calibri" pitchFamily="34" charset="0"/>
              </a:rPr>
              <a:t>Positive self and team talk increase self-confidence within the group. </a:t>
            </a:r>
          </a:p>
          <a:p>
            <a:pPr marL="285750" indent="-285750">
              <a:buFont typeface="Arial" panose="020B0604020202020204" pitchFamily="34" charset="0"/>
              <a:buChar char="•"/>
            </a:pPr>
            <a:r>
              <a:rPr lang="en-US" dirty="0">
                <a:latin typeface="Calibri" pitchFamily="34" charset="0"/>
              </a:rPr>
              <a:t>Encouragement and support of team mates who are struggling or making mistakes will improve their performances.</a:t>
            </a:r>
          </a:p>
        </p:txBody>
      </p:sp>
      <p:sp>
        <p:nvSpPr>
          <p:cNvPr id="11" name="Slide Number Placeholder 10"/>
          <p:cNvSpPr>
            <a:spLocks noGrp="1"/>
          </p:cNvSpPr>
          <p:nvPr>
            <p:ph type="sldNum" sz="quarter" idx="12"/>
          </p:nvPr>
        </p:nvSpPr>
        <p:spPr>
          <a:xfrm>
            <a:off x="6947587" y="6477534"/>
            <a:ext cx="2057400" cy="365125"/>
          </a:xfrm>
        </p:spPr>
        <p:txBody>
          <a:bodyPr/>
          <a:lstStyle/>
          <a:p>
            <a:pPr>
              <a:defRPr/>
            </a:pPr>
            <a:fld id="{60B22C5F-B915-4E73-A20A-37D63F3713A1}" type="slidenum">
              <a:rPr lang="en-US" smtClean="0"/>
              <a:pPr>
                <a:defRPr/>
              </a:pPr>
              <a:t>29</a:t>
            </a:fld>
            <a:endParaRPr lang="en-US"/>
          </a:p>
        </p:txBody>
      </p:sp>
      <p:sp>
        <p:nvSpPr>
          <p:cNvPr id="2" name="Rectangle 1">
            <a:extLst>
              <a:ext uri="{FF2B5EF4-FFF2-40B4-BE49-F238E27FC236}">
                <a16:creationId xmlns:a16="http://schemas.microsoft.com/office/drawing/2014/main" id="{1837231D-E6D6-3A4C-90A4-243466E8D837}"/>
              </a:ext>
            </a:extLst>
          </p:cNvPr>
          <p:cNvSpPr/>
          <p:nvPr/>
        </p:nvSpPr>
        <p:spPr>
          <a:xfrm>
            <a:off x="372513" y="1074792"/>
            <a:ext cx="1634087" cy="369332"/>
          </a:xfrm>
          <a:prstGeom prst="rect">
            <a:avLst/>
          </a:prstGeom>
          <a:solidFill>
            <a:srgbClr val="7030A0"/>
          </a:solidFill>
        </p:spPr>
        <p:txBody>
          <a:bodyPr wrap="square">
            <a:spAutoFit/>
          </a:bodyPr>
          <a:lstStyle/>
          <a:p>
            <a:pPr indent="-57150"/>
            <a:r>
              <a:rPr lang="en-US" dirty="0">
                <a:solidFill>
                  <a:srgbClr val="FFFF00"/>
                </a:solidFill>
              </a:rPr>
              <a:t>Game trained</a:t>
            </a:r>
          </a:p>
        </p:txBody>
      </p:sp>
      <p:sp>
        <p:nvSpPr>
          <p:cNvPr id="3" name="Rectangle 2">
            <a:extLst>
              <a:ext uri="{FF2B5EF4-FFF2-40B4-BE49-F238E27FC236}">
                <a16:creationId xmlns:a16="http://schemas.microsoft.com/office/drawing/2014/main" id="{2BDBFD5D-234E-984E-B495-D9CB67038E08}"/>
              </a:ext>
            </a:extLst>
          </p:cNvPr>
          <p:cNvSpPr/>
          <p:nvPr/>
        </p:nvSpPr>
        <p:spPr>
          <a:xfrm>
            <a:off x="372513" y="3856846"/>
            <a:ext cx="2624687" cy="369332"/>
          </a:xfrm>
          <a:prstGeom prst="rect">
            <a:avLst/>
          </a:prstGeom>
          <a:solidFill>
            <a:srgbClr val="7030A0"/>
          </a:solidFill>
        </p:spPr>
        <p:txBody>
          <a:bodyPr wrap="square">
            <a:spAutoFit/>
          </a:bodyPr>
          <a:lstStyle/>
          <a:p>
            <a:pPr indent="-57150"/>
            <a:r>
              <a:rPr lang="en-US" dirty="0">
                <a:solidFill>
                  <a:srgbClr val="FFFF00"/>
                </a:solidFill>
              </a:rPr>
              <a:t>Maintain positive self talk</a:t>
            </a:r>
          </a:p>
        </p:txBody>
      </p:sp>
      <p:sp>
        <p:nvSpPr>
          <p:cNvPr id="17" name="Footer Placeholder 10">
            <a:extLst>
              <a:ext uri="{FF2B5EF4-FFF2-40B4-BE49-F238E27FC236}">
                <a16:creationId xmlns:a16="http://schemas.microsoft.com/office/drawing/2014/main" id="{D9F1E433-B13B-6F43-8B45-2F13DD0C8304}"/>
              </a:ext>
            </a:extLst>
          </p:cNvPr>
          <p:cNvSpPr>
            <a:spLocks noGrp="1"/>
          </p:cNvSpPr>
          <p:nvPr>
            <p:ph type="ftr" sz="quarter" idx="11"/>
          </p:nvPr>
        </p:nvSpPr>
        <p:spPr>
          <a:xfrm>
            <a:off x="2667000" y="6416675"/>
            <a:ext cx="2895600" cy="365125"/>
          </a:xfrm>
        </p:spPr>
        <p:txBody>
          <a:bodyPr/>
          <a:lstStyle/>
          <a:p>
            <a:r>
              <a:rPr lang="en-US"/>
              <a:t>©PE STUDIES RESOURCES</a:t>
            </a:r>
          </a:p>
        </p:txBody>
      </p:sp>
      <p:pic>
        <p:nvPicPr>
          <p:cNvPr id="18" name="Picture 2">
            <a:hlinkClick r:id="" action="ppaction://hlinkshowjump?jump=firstslide"/>
            <a:extLst>
              <a:ext uri="{FF2B5EF4-FFF2-40B4-BE49-F238E27FC236}">
                <a16:creationId xmlns:a16="http://schemas.microsoft.com/office/drawing/2014/main" id="{39A96E89-8585-2541-B41C-D0B8E2D04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hlinkClick r:id="rId4" action="ppaction://hlinksldjump"/>
            <a:extLst>
              <a:ext uri="{FF2B5EF4-FFF2-40B4-BE49-F238E27FC236}">
                <a16:creationId xmlns:a16="http://schemas.microsoft.com/office/drawing/2014/main" id="{05758264-7032-7543-937A-BEA325AC4ACA}"/>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2" name="TextBox 11">
            <a:extLst>
              <a:ext uri="{FF2B5EF4-FFF2-40B4-BE49-F238E27FC236}">
                <a16:creationId xmlns:a16="http://schemas.microsoft.com/office/drawing/2014/main" id="{59BF0A76-507F-E54E-AE46-43CFE6E0CD53}"/>
              </a:ext>
            </a:extLst>
          </p:cNvPr>
          <p:cNvSpPr txBox="1"/>
          <p:nvPr/>
        </p:nvSpPr>
        <p:spPr>
          <a:xfrm>
            <a:off x="0" y="0"/>
            <a:ext cx="9144000" cy="461665"/>
          </a:xfrm>
          <a:prstGeom prst="rect">
            <a:avLst/>
          </a:prstGeom>
          <a:solidFill>
            <a:schemeClr val="accent4"/>
          </a:solidFill>
          <a:ln>
            <a:solidFill>
              <a:schemeClr val="bg1"/>
            </a:solidFill>
          </a:ln>
        </p:spPr>
        <p:txBody>
          <a:bodyPr wrap="square" rtlCol="0">
            <a:spAutoFit/>
          </a:bodyPr>
          <a:lstStyle/>
          <a:p>
            <a:pPr algn="ctr"/>
            <a:r>
              <a:rPr lang="en-US" sz="2400" b="1" dirty="0">
                <a:solidFill>
                  <a:schemeClr val="bg1"/>
                </a:solidFill>
              </a:rPr>
              <a:t>MENTAL SKILLS – SELF-CONFIDENCE</a:t>
            </a:r>
          </a:p>
        </p:txBody>
      </p:sp>
      <p:pic>
        <p:nvPicPr>
          <p:cNvPr id="4098" name="Picture 2" descr="Image result for touch rugby">
            <a:extLst>
              <a:ext uri="{FF2B5EF4-FFF2-40B4-BE49-F238E27FC236}">
                <a16:creationId xmlns:a16="http://schemas.microsoft.com/office/drawing/2014/main" id="{E0799C23-2EB9-9E41-B4A5-6BA6BCABE8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800" y="1071909"/>
            <a:ext cx="4127785" cy="50501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DC08C8-647E-9644-B0DE-FE53739BF969}"/>
              </a:ext>
            </a:extLst>
          </p:cNvPr>
          <p:cNvSpPr/>
          <p:nvPr/>
        </p:nvSpPr>
        <p:spPr>
          <a:xfrm>
            <a:off x="6947587" y="6089418"/>
            <a:ext cx="2286000" cy="169277"/>
          </a:xfrm>
          <a:prstGeom prst="rect">
            <a:avLst/>
          </a:prstGeom>
        </p:spPr>
        <p:txBody>
          <a:bodyPr wrap="square">
            <a:spAutoFit/>
          </a:bodyPr>
          <a:lstStyle/>
          <a:p>
            <a:r>
              <a:rPr lang="en-US" sz="500" dirty="0"/>
              <a:t>https://</a:t>
            </a:r>
            <a:r>
              <a:rPr lang="en-US" sz="500" dirty="0" err="1"/>
              <a:t>pixabay.com</a:t>
            </a:r>
            <a:r>
              <a:rPr lang="en-US" sz="500" dirty="0"/>
              <a:t>/photos/rugby-tag-women-rugby-tag-rugby-1059948/</a:t>
            </a:r>
          </a:p>
        </p:txBody>
      </p:sp>
    </p:spTree>
    <p:extLst>
      <p:ext uri="{BB962C8B-B14F-4D97-AF65-F5344CB8AC3E}">
        <p14:creationId xmlns:p14="http://schemas.microsoft.com/office/powerpoint/2010/main" val="3457320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80A5C76-0555-404F-AA50-E231624D29B5}"/>
              </a:ext>
            </a:extLst>
          </p:cNvPr>
          <p:cNvGraphicFramePr>
            <a:graphicFrameLocks noGrp="1"/>
          </p:cNvGraphicFramePr>
          <p:nvPr>
            <p:extLst>
              <p:ext uri="{D42A27DB-BD31-4B8C-83A1-F6EECF244321}">
                <p14:modId xmlns:p14="http://schemas.microsoft.com/office/powerpoint/2010/main" val="795569246"/>
              </p:ext>
            </p:extLst>
          </p:nvPr>
        </p:nvGraphicFramePr>
        <p:xfrm>
          <a:off x="0" y="600"/>
          <a:ext cx="9144000" cy="6857399"/>
        </p:xfrm>
        <a:graphic>
          <a:graphicData uri="http://schemas.openxmlformats.org/drawingml/2006/table">
            <a:tbl>
              <a:tblPr firstRow="1" bandRow="1">
                <a:tableStyleId>{5C22544A-7EE6-4342-B048-85BDC9FD1C3A}</a:tableStyleId>
              </a:tblPr>
              <a:tblGrid>
                <a:gridCol w="9144000">
                  <a:extLst>
                    <a:ext uri="{9D8B030D-6E8A-4147-A177-3AD203B41FA5}">
                      <a16:colId xmlns:a16="http://schemas.microsoft.com/office/drawing/2014/main" val="2002799835"/>
                    </a:ext>
                  </a:extLst>
                </a:gridCol>
              </a:tblGrid>
              <a:tr h="519387">
                <a:tc>
                  <a:txBody>
                    <a:bodyPr/>
                    <a:lstStyle/>
                    <a:p>
                      <a:pPr algn="ctr"/>
                      <a:r>
                        <a:rPr lang="en-US" sz="2400" dirty="0"/>
                        <a:t>CONTENTS</a:t>
                      </a:r>
                    </a:p>
                  </a:txBody>
                  <a:tcPr anchor="ctr">
                    <a:solidFill>
                      <a:schemeClr val="tx1"/>
                    </a:solidFill>
                  </a:tcPr>
                </a:tc>
                <a:extLst>
                  <a:ext uri="{0D108BD9-81ED-4DB2-BD59-A6C34878D82A}">
                    <a16:rowId xmlns:a16="http://schemas.microsoft.com/office/drawing/2014/main" val="1391616567"/>
                  </a:ext>
                </a:extLst>
              </a:tr>
              <a:tr h="372824">
                <a:tc>
                  <a:txBody>
                    <a:bodyPr/>
                    <a:lstStyle/>
                    <a:p>
                      <a:r>
                        <a:rPr lang="en-US" sz="1800" b="0" dirty="0">
                          <a:hlinkClick r:id="rId3" action="ppaction://hlinksldjump"/>
                        </a:rPr>
                        <a:t>Introduction to sport psychology</a:t>
                      </a:r>
                      <a:endParaRPr lang="en-US" sz="1800" b="0" dirty="0"/>
                    </a:p>
                  </a:txBody>
                  <a:tcPr/>
                </a:tc>
                <a:extLst>
                  <a:ext uri="{0D108BD9-81ED-4DB2-BD59-A6C34878D82A}">
                    <a16:rowId xmlns:a16="http://schemas.microsoft.com/office/drawing/2014/main" val="930826925"/>
                  </a:ext>
                </a:extLst>
              </a:tr>
              <a:tr h="5965188">
                <a:tc>
                  <a:txBody>
                    <a:bodyPr/>
                    <a:lstStyle/>
                    <a:p>
                      <a:r>
                        <a:rPr lang="en-US" sz="1800" b="1" u="sng" dirty="0"/>
                        <a:t>Mental skills</a:t>
                      </a:r>
                    </a:p>
                    <a:p>
                      <a:pPr marL="342900" indent="-342900">
                        <a:buFont typeface="Arial" panose="020B0604020202020204" pitchFamily="34" charset="0"/>
                        <a:buChar char="•"/>
                      </a:pPr>
                      <a:r>
                        <a:rPr lang="en-US" sz="1800" dirty="0">
                          <a:hlinkClick r:id="rId3" action="ppaction://hlinksldjump"/>
                        </a:rPr>
                        <a:t>Motivation</a:t>
                      </a:r>
                      <a:endParaRPr lang="en-US" sz="1800" dirty="0"/>
                    </a:p>
                    <a:p>
                      <a:pPr marL="800100" lvl="1" indent="-342900">
                        <a:buFont typeface="Arial" panose="020B0604020202020204" pitchFamily="34" charset="0"/>
                        <a:buChar char="•"/>
                      </a:pPr>
                      <a:r>
                        <a:rPr lang="en-US" sz="1800" dirty="0">
                          <a:hlinkClick r:id="rId4" action="ppaction://hlinksldjump"/>
                        </a:rPr>
                        <a:t>Intrinsic vs extrinsic</a:t>
                      </a:r>
                      <a:endParaRPr lang="en-US" sz="1800" dirty="0"/>
                    </a:p>
                    <a:p>
                      <a:pPr marL="800100" lvl="1" indent="-342900">
                        <a:buFont typeface="Arial" panose="020B0604020202020204" pitchFamily="34" charset="0"/>
                        <a:buChar char="•"/>
                      </a:pPr>
                      <a:r>
                        <a:rPr lang="en-US" sz="1800" dirty="0">
                          <a:hlinkClick r:id="rId5" action="ppaction://hlinksldjump"/>
                        </a:rPr>
                        <a:t>Strategies to improve motivation</a:t>
                      </a:r>
                      <a:endParaRPr lang="en-US" sz="1800" dirty="0"/>
                    </a:p>
                    <a:p>
                      <a:pPr marL="800100" lvl="1" indent="-342900">
                        <a:buFont typeface="Arial" panose="020B0604020202020204" pitchFamily="34" charset="0"/>
                        <a:buChar char="•"/>
                      </a:pPr>
                      <a:r>
                        <a:rPr lang="en-US" sz="1800" dirty="0">
                          <a:hlinkClick r:id="rId6" action="ppaction://hlinksldjump"/>
                        </a:rPr>
                        <a:t>Influence of age, skill level and activity type</a:t>
                      </a:r>
                      <a:endParaRPr lang="en-US" sz="1800" dirty="0"/>
                    </a:p>
                    <a:p>
                      <a:pPr marL="342900" lvl="0" indent="-342900">
                        <a:buFont typeface="Arial" panose="020B0604020202020204" pitchFamily="34" charset="0"/>
                        <a:buChar char="•"/>
                      </a:pPr>
                      <a:r>
                        <a:rPr lang="en-US" sz="1800" dirty="0">
                          <a:hlinkClick r:id="rId7" action="ppaction://hlinksldjump"/>
                        </a:rPr>
                        <a:t>Self confidence</a:t>
                      </a:r>
                      <a:endParaRPr lang="en-US" sz="1800" dirty="0"/>
                    </a:p>
                    <a:p>
                      <a:pPr marL="800100" lvl="1" indent="-342900">
                        <a:buFont typeface="Arial" panose="020B0604020202020204" pitchFamily="34" charset="0"/>
                        <a:buChar char="•"/>
                      </a:pPr>
                      <a:r>
                        <a:rPr lang="en-US" sz="1800" dirty="0">
                          <a:hlinkClick r:id="rId8" action="ppaction://hlinksldjump"/>
                        </a:rPr>
                        <a:t>Self efficacy</a:t>
                      </a:r>
                      <a:endParaRPr lang="en-US" sz="1800" dirty="0"/>
                    </a:p>
                    <a:p>
                      <a:pPr marL="800100" lvl="1" indent="-342900">
                        <a:buFont typeface="Arial" panose="020B0604020202020204" pitchFamily="34" charset="0"/>
                        <a:buChar char="•"/>
                      </a:pPr>
                      <a:r>
                        <a:rPr lang="en-US" sz="1800">
                          <a:hlinkClick r:id="rId9" action="ppaction://hlinksldjump"/>
                        </a:rPr>
                        <a:t>Strategies </a:t>
                      </a:r>
                      <a:r>
                        <a:rPr lang="en-US" sz="1800" dirty="0">
                          <a:hlinkClick r:id="rId9" action="ppaction://hlinksldjump"/>
                        </a:rPr>
                        <a:t>to improve self confidence</a:t>
                      </a:r>
                      <a:endParaRPr lang="en-US" sz="1800" dirty="0"/>
                    </a:p>
                    <a:p>
                      <a:pPr marL="342900" lvl="0" indent="-342900">
                        <a:buFont typeface="Arial" panose="020B0604020202020204" pitchFamily="34" charset="0"/>
                        <a:buChar char="•"/>
                      </a:pPr>
                      <a:r>
                        <a:rPr lang="en-US" sz="1800" dirty="0">
                          <a:hlinkClick r:id="rId10" action="ppaction://hlinksldjump"/>
                        </a:rPr>
                        <a:t>Stress management</a:t>
                      </a:r>
                      <a:endParaRPr lang="en-US" sz="1800" dirty="0"/>
                    </a:p>
                    <a:p>
                      <a:pPr marL="800100" lvl="1" indent="-342900">
                        <a:buFont typeface="Arial" panose="020B0604020202020204" pitchFamily="34" charset="0"/>
                        <a:buChar char="•"/>
                      </a:pPr>
                      <a:r>
                        <a:rPr lang="en-US" sz="1800" dirty="0">
                          <a:hlinkClick r:id="rId11" action="ppaction://hlinksldjump"/>
                        </a:rPr>
                        <a:t>Stress process</a:t>
                      </a:r>
                      <a:endParaRPr lang="en-US" sz="1800" dirty="0"/>
                    </a:p>
                    <a:p>
                      <a:pPr marL="800100" lvl="1" indent="-342900">
                        <a:buFont typeface="Arial" panose="020B0604020202020204" pitchFamily="34" charset="0"/>
                        <a:buChar char="•"/>
                      </a:pPr>
                      <a:r>
                        <a:rPr lang="en-US" sz="1800" dirty="0">
                          <a:hlinkClick r:id="rId12" action="ppaction://hlinksldjump"/>
                        </a:rPr>
                        <a:t>Strategies to improve stress management</a:t>
                      </a:r>
                      <a:endParaRPr lang="en-US" sz="1800" dirty="0"/>
                    </a:p>
                    <a:p>
                      <a:pPr marL="342900" lvl="0" indent="-342900">
                        <a:buFont typeface="Arial" panose="020B0604020202020204" pitchFamily="34" charset="0"/>
                        <a:buChar char="•"/>
                      </a:pPr>
                      <a:r>
                        <a:rPr lang="en-US" sz="1800" dirty="0">
                          <a:hlinkClick r:id="rId13" action="ppaction://hlinksldjump"/>
                        </a:rPr>
                        <a:t>Concentration</a:t>
                      </a:r>
                      <a:endParaRPr lang="en-US" sz="1800" dirty="0"/>
                    </a:p>
                    <a:p>
                      <a:pPr marL="800100" lvl="1" indent="-342900">
                        <a:buFont typeface="Arial" panose="020B0604020202020204" pitchFamily="34" charset="0"/>
                        <a:buChar char="•"/>
                      </a:pPr>
                      <a:r>
                        <a:rPr lang="en-US" sz="1800" dirty="0">
                          <a:hlinkClick r:id="rId14" action="ppaction://hlinksldjump"/>
                        </a:rPr>
                        <a:t>Nideffer’s Model of Attention</a:t>
                      </a:r>
                      <a:endParaRPr lang="en-US" sz="1800" dirty="0"/>
                    </a:p>
                    <a:p>
                      <a:pPr marL="800100" lvl="1" indent="-342900">
                        <a:buFont typeface="Arial" panose="020B0604020202020204" pitchFamily="34" charset="0"/>
                        <a:buChar char="•"/>
                      </a:pPr>
                      <a:r>
                        <a:rPr lang="en-US" sz="1800" dirty="0">
                          <a:hlinkClick r:id="" action="ppaction://noaction"/>
                        </a:rPr>
                        <a:t>Strategies to improve concentration</a:t>
                      </a:r>
                      <a:endParaRPr lang="en-US" sz="1800" dirty="0"/>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hlinkClick r:id="" action="ppaction://noaction"/>
                        </a:rPr>
                        <a:t>Influence of age, skill level and activity type</a:t>
                      </a:r>
                      <a:endParaRPr lang="en-US" sz="1800" dirty="0"/>
                    </a:p>
                    <a:p>
                      <a:pPr marL="342900" lvl="0" indent="-342900">
                        <a:buFont typeface="Arial" panose="020B0604020202020204" pitchFamily="34" charset="0"/>
                        <a:buChar char="•"/>
                      </a:pPr>
                      <a:r>
                        <a:rPr lang="en-US" sz="1800" dirty="0">
                          <a:hlinkClick r:id="" action="ppaction://noaction"/>
                        </a:rPr>
                        <a:t>Arousal</a:t>
                      </a:r>
                      <a:endParaRPr lang="en-US" sz="1800" dirty="0"/>
                    </a:p>
                    <a:p>
                      <a:pPr marL="800100" lvl="1" indent="-342900">
                        <a:buFont typeface="Arial" panose="020B0604020202020204" pitchFamily="34" charset="0"/>
                        <a:buChar char="•"/>
                      </a:pPr>
                      <a:r>
                        <a:rPr lang="en-US" sz="1800" dirty="0">
                          <a:hlinkClick r:id="" action="ppaction://noaction"/>
                        </a:rPr>
                        <a:t>Inverted U Hypothesis</a:t>
                      </a:r>
                      <a:endParaRPr lang="en-US" sz="1800" dirty="0"/>
                    </a:p>
                    <a:p>
                      <a:pPr marL="800100" lvl="1" indent="-342900">
                        <a:buFont typeface="Arial" panose="020B0604020202020204" pitchFamily="34" charset="0"/>
                        <a:buChar char="•"/>
                      </a:pPr>
                      <a:r>
                        <a:rPr lang="en-US" sz="1800" dirty="0">
                          <a:hlinkClick r:id="" action="ppaction://noaction"/>
                        </a:rPr>
                        <a:t>Strategies to reduce arousal</a:t>
                      </a:r>
                      <a:endParaRPr lang="en-US" sz="1800" dirty="0"/>
                    </a:p>
                    <a:p>
                      <a:pPr marL="800100" lvl="1" indent="-342900">
                        <a:buFont typeface="Arial" panose="020B0604020202020204" pitchFamily="34" charset="0"/>
                        <a:buChar char="•"/>
                      </a:pPr>
                      <a:r>
                        <a:rPr lang="en-US" sz="1800" dirty="0">
                          <a:hlinkClick r:id="" action="ppaction://noaction"/>
                        </a:rPr>
                        <a:t>Strategies to increase arousal</a:t>
                      </a:r>
                      <a:endParaRPr lang="en-US" sz="1800" dirty="0"/>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hlinkClick r:id="" action="ppaction://noaction"/>
                        </a:rPr>
                        <a:t>Influence of age, skill level and activity type</a:t>
                      </a:r>
                      <a:endParaRPr lang="en-US" sz="1800" dirty="0"/>
                    </a:p>
                  </a:txBody>
                  <a:tcPr/>
                </a:tc>
                <a:extLst>
                  <a:ext uri="{0D108BD9-81ED-4DB2-BD59-A6C34878D82A}">
                    <a16:rowId xmlns:a16="http://schemas.microsoft.com/office/drawing/2014/main" val="2154197276"/>
                  </a:ext>
                </a:extLst>
              </a:tr>
            </a:tbl>
          </a:graphicData>
        </a:graphic>
      </p:graphicFrame>
      <p:sp>
        <p:nvSpPr>
          <p:cNvPr id="4" name="Slide Number Placeholder 3">
            <a:extLst>
              <a:ext uri="{FF2B5EF4-FFF2-40B4-BE49-F238E27FC236}">
                <a16:creationId xmlns:a16="http://schemas.microsoft.com/office/drawing/2014/main" id="{D4978C3B-6A76-7A41-A7BE-BA263E839B34}"/>
              </a:ext>
            </a:extLst>
          </p:cNvPr>
          <p:cNvSpPr>
            <a:spLocks noGrp="1"/>
          </p:cNvSpPr>
          <p:nvPr>
            <p:ph type="sldNum" sz="quarter" idx="12"/>
          </p:nvPr>
        </p:nvSpPr>
        <p:spPr/>
        <p:txBody>
          <a:bodyPr/>
          <a:lstStyle/>
          <a:p>
            <a:fld id="{77EF1805-3056-A44D-8D1C-083340B68C15}" type="slidenum">
              <a:rPr lang="en-US" smtClean="0"/>
              <a:t>3</a:t>
            </a:fld>
            <a:endParaRPr lang="en-US"/>
          </a:p>
        </p:txBody>
      </p:sp>
    </p:spTree>
    <p:extLst>
      <p:ext uri="{BB962C8B-B14F-4D97-AF65-F5344CB8AC3E}">
        <p14:creationId xmlns:p14="http://schemas.microsoft.com/office/powerpoint/2010/main" val="1815341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EDE8EA-E385-8F40-917B-CFB5DC8F2F8A}"/>
              </a:ext>
            </a:extLst>
          </p:cNvPr>
          <p:cNvSpPr/>
          <p:nvPr/>
        </p:nvSpPr>
        <p:spPr>
          <a:xfrm>
            <a:off x="318299" y="1043732"/>
            <a:ext cx="8721735" cy="3970318"/>
          </a:xfrm>
          <a:prstGeom prst="rect">
            <a:avLst/>
          </a:prstGeom>
          <a:solidFill>
            <a:schemeClr val="bg1"/>
          </a:solidFill>
          <a:ln>
            <a:solidFill>
              <a:schemeClr val="accent4"/>
            </a:solidFill>
          </a:ln>
        </p:spPr>
        <p:txBody>
          <a:bodyPr wrap="square">
            <a:spAutoFit/>
          </a:bodyPr>
          <a:lstStyle/>
          <a:p>
            <a:pPr marL="428625" indent="-342900">
              <a:buFont typeface="Arial" panose="020B0604020202020204" pitchFamily="34" charset="0"/>
              <a:buChar char="•"/>
              <a:tabLst>
                <a:tab pos="263525" algn="l"/>
              </a:tabLst>
            </a:pPr>
            <a:endParaRPr lang="en-US" dirty="0"/>
          </a:p>
          <a:p>
            <a:pPr marL="428625" indent="-342900">
              <a:buFont typeface="Arial" panose="020B0604020202020204" pitchFamily="34" charset="0"/>
              <a:buChar char="•"/>
              <a:tabLst>
                <a:tab pos="263525" algn="l"/>
              </a:tabLst>
            </a:pPr>
            <a:endParaRPr lang="en-US" sz="1000" dirty="0"/>
          </a:p>
          <a:p>
            <a:pPr marL="285750" indent="-285750">
              <a:buFont typeface="Arial" panose="020B0604020202020204" pitchFamily="34" charset="0"/>
              <a:buChar char="•"/>
            </a:pPr>
            <a:r>
              <a:rPr lang="en-US" dirty="0">
                <a:latin typeface="Calibri" pitchFamily="34" charset="0"/>
              </a:rPr>
              <a:t>Self-confidence increases if individuals are confident that the game plan or strategy is appropriate for the upcoming performance and that they have the skills necessary to fulfill their expected role in the contest.</a:t>
            </a:r>
          </a:p>
          <a:p>
            <a:pPr marL="400050" lvl="1"/>
            <a:endParaRPr lang="en-US" b="1" dirty="0">
              <a:solidFill>
                <a:srgbClr val="FFFF00"/>
              </a:solidFill>
            </a:endParaRPr>
          </a:p>
          <a:p>
            <a:pPr marL="400050" lvl="1" indent="0">
              <a:buNone/>
            </a:pPr>
            <a:endParaRPr lang="en-US" dirty="0"/>
          </a:p>
          <a:p>
            <a:pPr marL="285750" indent="-285750">
              <a:buFont typeface="Arial" panose="020B0604020202020204" pitchFamily="34" charset="0"/>
              <a:buChar char="•"/>
            </a:pPr>
            <a:r>
              <a:rPr lang="en-US" dirty="0">
                <a:latin typeface="Calibri" pitchFamily="34" charset="0"/>
              </a:rPr>
              <a:t>Positive feedback given either during or after the game re-enforces the good things a player has done.  </a:t>
            </a:r>
          </a:p>
          <a:p>
            <a:pPr marL="285750" indent="-285750">
              <a:buFont typeface="Arial" panose="020B0604020202020204" pitchFamily="34" charset="0"/>
              <a:buChar char="•"/>
            </a:pPr>
            <a:r>
              <a:rPr lang="en-US" dirty="0">
                <a:latin typeface="Calibri" pitchFamily="34" charset="0"/>
              </a:rPr>
              <a:t>This results in an increase in the self-confidence of the player involved and an increased likelihood of the player repeating the behaviour. </a:t>
            </a:r>
          </a:p>
          <a:p>
            <a:pPr marL="285750" indent="-285750">
              <a:buFont typeface="Arial" panose="020B0604020202020204" pitchFamily="34" charset="0"/>
              <a:buChar char="•"/>
            </a:pPr>
            <a:endParaRPr lang="en-US" dirty="0">
              <a:latin typeface="Calibri" pitchFamily="34" charset="0"/>
            </a:endParaRPr>
          </a:p>
          <a:p>
            <a:pPr marL="285750" indent="-285750">
              <a:buFont typeface="Arial" panose="020B0604020202020204" pitchFamily="34" charset="0"/>
              <a:buChar char="•"/>
            </a:pPr>
            <a:endParaRPr lang="en-US" dirty="0">
              <a:latin typeface="Calibri" pitchFamily="34" charset="0"/>
            </a:endParaRPr>
          </a:p>
          <a:p>
            <a:pPr marL="285750" indent="-285750">
              <a:buFont typeface="Arial" panose="020B0604020202020204" pitchFamily="34" charset="0"/>
              <a:buChar char="•"/>
            </a:pPr>
            <a:r>
              <a:rPr lang="en-US" dirty="0">
                <a:latin typeface="Calibri" pitchFamily="34" charset="0"/>
              </a:rPr>
              <a:t>Creating a mental image of a perfect performance using as many senses as possible.</a:t>
            </a:r>
          </a:p>
        </p:txBody>
      </p:sp>
      <p:sp>
        <p:nvSpPr>
          <p:cNvPr id="11" name="Slide Number Placeholder 10"/>
          <p:cNvSpPr>
            <a:spLocks noGrp="1"/>
          </p:cNvSpPr>
          <p:nvPr>
            <p:ph type="sldNum" sz="quarter" idx="12"/>
          </p:nvPr>
        </p:nvSpPr>
        <p:spPr/>
        <p:txBody>
          <a:bodyPr/>
          <a:lstStyle/>
          <a:p>
            <a:pPr>
              <a:defRPr/>
            </a:pPr>
            <a:fld id="{60B22C5F-B915-4E73-A20A-37D63F3713A1}" type="slidenum">
              <a:rPr lang="en-US" smtClean="0"/>
              <a:pPr>
                <a:defRPr/>
              </a:pPr>
              <a:t>30</a:t>
            </a:fld>
            <a:endParaRPr lang="en-US"/>
          </a:p>
        </p:txBody>
      </p:sp>
      <p:sp>
        <p:nvSpPr>
          <p:cNvPr id="2" name="Rectangle 1">
            <a:extLst>
              <a:ext uri="{FF2B5EF4-FFF2-40B4-BE49-F238E27FC236}">
                <a16:creationId xmlns:a16="http://schemas.microsoft.com/office/drawing/2014/main" id="{1837231D-E6D6-3A4C-90A4-243466E8D837}"/>
              </a:ext>
            </a:extLst>
          </p:cNvPr>
          <p:cNvSpPr/>
          <p:nvPr/>
        </p:nvSpPr>
        <p:spPr>
          <a:xfrm>
            <a:off x="372513" y="1074792"/>
            <a:ext cx="3399387" cy="369332"/>
          </a:xfrm>
          <a:prstGeom prst="rect">
            <a:avLst/>
          </a:prstGeom>
          <a:solidFill>
            <a:srgbClr val="7030A0"/>
          </a:solidFill>
        </p:spPr>
        <p:txBody>
          <a:bodyPr wrap="square">
            <a:spAutoFit/>
          </a:bodyPr>
          <a:lstStyle/>
          <a:p>
            <a:pPr indent="-57150"/>
            <a:r>
              <a:rPr lang="en-US" dirty="0">
                <a:solidFill>
                  <a:srgbClr val="FFFF00"/>
                </a:solidFill>
              </a:rPr>
              <a:t>Confident of game plan/tactics</a:t>
            </a:r>
          </a:p>
        </p:txBody>
      </p:sp>
      <p:sp>
        <p:nvSpPr>
          <p:cNvPr id="3" name="Rectangle 2">
            <a:extLst>
              <a:ext uri="{FF2B5EF4-FFF2-40B4-BE49-F238E27FC236}">
                <a16:creationId xmlns:a16="http://schemas.microsoft.com/office/drawing/2014/main" id="{2BDBFD5D-234E-984E-B495-D9CB67038E08}"/>
              </a:ext>
            </a:extLst>
          </p:cNvPr>
          <p:cNvSpPr/>
          <p:nvPr/>
        </p:nvSpPr>
        <p:spPr>
          <a:xfrm>
            <a:off x="360233" y="2466324"/>
            <a:ext cx="2624687" cy="369332"/>
          </a:xfrm>
          <a:prstGeom prst="rect">
            <a:avLst/>
          </a:prstGeom>
          <a:solidFill>
            <a:srgbClr val="7030A0"/>
          </a:solidFill>
        </p:spPr>
        <p:txBody>
          <a:bodyPr wrap="square">
            <a:spAutoFit/>
          </a:bodyPr>
          <a:lstStyle/>
          <a:p>
            <a:pPr indent="-57150"/>
            <a:r>
              <a:rPr lang="en-US" dirty="0">
                <a:solidFill>
                  <a:srgbClr val="FFFF00"/>
                </a:solidFill>
              </a:rPr>
              <a:t>Positive feedback</a:t>
            </a:r>
          </a:p>
        </p:txBody>
      </p:sp>
      <p:sp>
        <p:nvSpPr>
          <p:cNvPr id="17" name="Footer Placeholder 10">
            <a:extLst>
              <a:ext uri="{FF2B5EF4-FFF2-40B4-BE49-F238E27FC236}">
                <a16:creationId xmlns:a16="http://schemas.microsoft.com/office/drawing/2014/main" id="{D9F1E433-B13B-6F43-8B45-2F13DD0C8304}"/>
              </a:ext>
            </a:extLst>
          </p:cNvPr>
          <p:cNvSpPr>
            <a:spLocks noGrp="1"/>
          </p:cNvSpPr>
          <p:nvPr>
            <p:ph type="ftr" sz="quarter" idx="11"/>
          </p:nvPr>
        </p:nvSpPr>
        <p:spPr>
          <a:xfrm>
            <a:off x="2667000" y="6416675"/>
            <a:ext cx="2895600" cy="365125"/>
          </a:xfrm>
        </p:spPr>
        <p:txBody>
          <a:bodyPr/>
          <a:lstStyle/>
          <a:p>
            <a:r>
              <a:rPr lang="en-US"/>
              <a:t>©PE STUDIES RESOURCES</a:t>
            </a:r>
          </a:p>
        </p:txBody>
      </p:sp>
      <p:pic>
        <p:nvPicPr>
          <p:cNvPr id="18" name="Picture 2">
            <a:hlinkClick r:id="" action="ppaction://hlinkshowjump?jump=firstslide"/>
            <a:extLst>
              <a:ext uri="{FF2B5EF4-FFF2-40B4-BE49-F238E27FC236}">
                <a16:creationId xmlns:a16="http://schemas.microsoft.com/office/drawing/2014/main" id="{39A96E89-8585-2541-B41C-D0B8E2D04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hlinkClick r:id="rId4" action="ppaction://hlinksldjump"/>
            <a:extLst>
              <a:ext uri="{FF2B5EF4-FFF2-40B4-BE49-F238E27FC236}">
                <a16:creationId xmlns:a16="http://schemas.microsoft.com/office/drawing/2014/main" id="{05758264-7032-7543-937A-BEA325AC4ACA}"/>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2" name="TextBox 11">
            <a:extLst>
              <a:ext uri="{FF2B5EF4-FFF2-40B4-BE49-F238E27FC236}">
                <a16:creationId xmlns:a16="http://schemas.microsoft.com/office/drawing/2014/main" id="{59BF0A76-507F-E54E-AE46-43CFE6E0CD53}"/>
              </a:ext>
            </a:extLst>
          </p:cNvPr>
          <p:cNvSpPr txBox="1"/>
          <p:nvPr/>
        </p:nvSpPr>
        <p:spPr>
          <a:xfrm>
            <a:off x="0" y="0"/>
            <a:ext cx="9144000" cy="461665"/>
          </a:xfrm>
          <a:prstGeom prst="rect">
            <a:avLst/>
          </a:prstGeom>
          <a:solidFill>
            <a:schemeClr val="accent4"/>
          </a:solidFill>
          <a:ln>
            <a:solidFill>
              <a:schemeClr val="bg1"/>
            </a:solidFill>
          </a:ln>
        </p:spPr>
        <p:txBody>
          <a:bodyPr wrap="square" rtlCol="0">
            <a:spAutoFit/>
          </a:bodyPr>
          <a:lstStyle/>
          <a:p>
            <a:pPr algn="ctr"/>
            <a:r>
              <a:rPr lang="en-US" sz="2400" b="1" dirty="0">
                <a:solidFill>
                  <a:schemeClr val="bg1"/>
                </a:solidFill>
              </a:rPr>
              <a:t>MENTAL SKILLS – SELF-CONFIDENCE</a:t>
            </a:r>
          </a:p>
        </p:txBody>
      </p:sp>
      <p:sp>
        <p:nvSpPr>
          <p:cNvPr id="10" name="Rectangle 9">
            <a:extLst>
              <a:ext uri="{FF2B5EF4-FFF2-40B4-BE49-F238E27FC236}">
                <a16:creationId xmlns:a16="http://schemas.microsoft.com/office/drawing/2014/main" id="{A2D31957-D21A-6848-8A09-A3033A3E9B50}"/>
              </a:ext>
            </a:extLst>
          </p:cNvPr>
          <p:cNvSpPr/>
          <p:nvPr/>
        </p:nvSpPr>
        <p:spPr>
          <a:xfrm>
            <a:off x="360233" y="4155070"/>
            <a:ext cx="1163767" cy="369332"/>
          </a:xfrm>
          <a:prstGeom prst="rect">
            <a:avLst/>
          </a:prstGeom>
          <a:solidFill>
            <a:srgbClr val="7030A0"/>
          </a:solidFill>
        </p:spPr>
        <p:txBody>
          <a:bodyPr wrap="square">
            <a:spAutoFit/>
          </a:bodyPr>
          <a:lstStyle/>
          <a:p>
            <a:pPr indent="-57150"/>
            <a:r>
              <a:rPr lang="en-US" dirty="0">
                <a:solidFill>
                  <a:srgbClr val="FFFF00"/>
                </a:solidFill>
              </a:rPr>
              <a:t>Imagery </a:t>
            </a:r>
          </a:p>
        </p:txBody>
      </p:sp>
    </p:spTree>
    <p:extLst>
      <p:ext uri="{BB962C8B-B14F-4D97-AF65-F5344CB8AC3E}">
        <p14:creationId xmlns:p14="http://schemas.microsoft.com/office/powerpoint/2010/main" val="3337760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EDE8EA-E385-8F40-917B-CFB5DC8F2F8A}"/>
              </a:ext>
            </a:extLst>
          </p:cNvPr>
          <p:cNvSpPr/>
          <p:nvPr/>
        </p:nvSpPr>
        <p:spPr>
          <a:xfrm>
            <a:off x="347533" y="920329"/>
            <a:ext cx="8721735" cy="1354217"/>
          </a:xfrm>
          <a:prstGeom prst="rect">
            <a:avLst/>
          </a:prstGeom>
          <a:solidFill>
            <a:schemeClr val="bg1"/>
          </a:solidFill>
          <a:ln>
            <a:solidFill>
              <a:schemeClr val="accent4"/>
            </a:solidFill>
          </a:ln>
        </p:spPr>
        <p:txBody>
          <a:bodyPr wrap="square">
            <a:spAutoFit/>
          </a:bodyPr>
          <a:lstStyle/>
          <a:p>
            <a:pPr marL="428625" indent="-342900">
              <a:buFont typeface="Arial" panose="020B0604020202020204" pitchFamily="34" charset="0"/>
              <a:buChar char="•"/>
              <a:tabLst>
                <a:tab pos="263525" algn="l"/>
              </a:tabLst>
            </a:pPr>
            <a:endParaRPr lang="en-US" dirty="0"/>
          </a:p>
          <a:p>
            <a:pPr marL="428625" indent="-342900">
              <a:buFont typeface="Arial" panose="020B0604020202020204" pitchFamily="34" charset="0"/>
              <a:buChar char="•"/>
              <a:tabLst>
                <a:tab pos="263525" algn="l"/>
              </a:tabLst>
            </a:pPr>
            <a:endParaRPr lang="en-US" sz="1000" dirty="0"/>
          </a:p>
          <a:p>
            <a:pPr marL="285750" indent="-285750" fontAlgn="auto">
              <a:spcBef>
                <a:spcPts val="0"/>
              </a:spcBef>
              <a:spcAft>
                <a:spcPts val="0"/>
              </a:spcAft>
              <a:buFont typeface="Arial" panose="020B0604020202020204" pitchFamily="34" charset="0"/>
              <a:buChar char="•"/>
              <a:defRPr/>
            </a:pPr>
            <a:r>
              <a:rPr lang="en-US" dirty="0"/>
              <a:t>Having a reliable, sequenced and time consistent routine enables the performer to gather themselves before producing the desired performance. </a:t>
            </a:r>
          </a:p>
          <a:p>
            <a:pPr marL="285750" indent="-285750" fontAlgn="auto">
              <a:spcBef>
                <a:spcPts val="0"/>
              </a:spcBef>
              <a:spcAft>
                <a:spcPts val="0"/>
              </a:spcAft>
              <a:buFont typeface="Arial" panose="020B0604020202020204" pitchFamily="34" charset="0"/>
              <a:buChar char="•"/>
              <a:defRPr/>
            </a:pPr>
            <a:r>
              <a:rPr lang="en-US" dirty="0"/>
              <a:t>The performance routine will also assist in controlling arousal levels. </a:t>
            </a:r>
          </a:p>
        </p:txBody>
      </p:sp>
      <p:sp>
        <p:nvSpPr>
          <p:cNvPr id="11" name="Slide Number Placeholder 10"/>
          <p:cNvSpPr>
            <a:spLocks noGrp="1"/>
          </p:cNvSpPr>
          <p:nvPr>
            <p:ph type="sldNum" sz="quarter" idx="12"/>
          </p:nvPr>
        </p:nvSpPr>
        <p:spPr/>
        <p:txBody>
          <a:bodyPr/>
          <a:lstStyle/>
          <a:p>
            <a:pPr>
              <a:defRPr/>
            </a:pPr>
            <a:fld id="{60B22C5F-B915-4E73-A20A-37D63F3713A1}" type="slidenum">
              <a:rPr lang="en-US" smtClean="0"/>
              <a:pPr>
                <a:defRPr/>
              </a:pPr>
              <a:t>31</a:t>
            </a:fld>
            <a:endParaRPr lang="en-US"/>
          </a:p>
        </p:txBody>
      </p:sp>
      <p:sp>
        <p:nvSpPr>
          <p:cNvPr id="2" name="Rectangle 1">
            <a:extLst>
              <a:ext uri="{FF2B5EF4-FFF2-40B4-BE49-F238E27FC236}">
                <a16:creationId xmlns:a16="http://schemas.microsoft.com/office/drawing/2014/main" id="{1837231D-E6D6-3A4C-90A4-243466E8D837}"/>
              </a:ext>
            </a:extLst>
          </p:cNvPr>
          <p:cNvSpPr/>
          <p:nvPr/>
        </p:nvSpPr>
        <p:spPr>
          <a:xfrm>
            <a:off x="371271" y="972504"/>
            <a:ext cx="3399387" cy="369332"/>
          </a:xfrm>
          <a:prstGeom prst="rect">
            <a:avLst/>
          </a:prstGeom>
          <a:solidFill>
            <a:srgbClr val="7030A0"/>
          </a:solidFill>
        </p:spPr>
        <p:txBody>
          <a:bodyPr wrap="square">
            <a:spAutoFit/>
          </a:bodyPr>
          <a:lstStyle/>
          <a:p>
            <a:pPr indent="-57150"/>
            <a:r>
              <a:rPr lang="en-US" dirty="0">
                <a:solidFill>
                  <a:srgbClr val="FFFF00"/>
                </a:solidFill>
              </a:rPr>
              <a:t>Performance routines</a:t>
            </a:r>
          </a:p>
        </p:txBody>
      </p:sp>
      <p:sp>
        <p:nvSpPr>
          <p:cNvPr id="17" name="Footer Placeholder 10">
            <a:extLst>
              <a:ext uri="{FF2B5EF4-FFF2-40B4-BE49-F238E27FC236}">
                <a16:creationId xmlns:a16="http://schemas.microsoft.com/office/drawing/2014/main" id="{D9F1E433-B13B-6F43-8B45-2F13DD0C8304}"/>
              </a:ext>
            </a:extLst>
          </p:cNvPr>
          <p:cNvSpPr>
            <a:spLocks noGrp="1"/>
          </p:cNvSpPr>
          <p:nvPr>
            <p:ph type="ftr" sz="quarter" idx="11"/>
          </p:nvPr>
        </p:nvSpPr>
        <p:spPr>
          <a:xfrm>
            <a:off x="2667000" y="6416675"/>
            <a:ext cx="2895600" cy="365125"/>
          </a:xfrm>
        </p:spPr>
        <p:txBody>
          <a:bodyPr/>
          <a:lstStyle/>
          <a:p>
            <a:r>
              <a:rPr lang="en-US"/>
              <a:t>©PE STUDIES RESOURCES</a:t>
            </a:r>
          </a:p>
        </p:txBody>
      </p:sp>
      <p:pic>
        <p:nvPicPr>
          <p:cNvPr id="18" name="Picture 2">
            <a:hlinkClick r:id="" action="ppaction://hlinkshowjump?jump=firstslide"/>
            <a:extLst>
              <a:ext uri="{FF2B5EF4-FFF2-40B4-BE49-F238E27FC236}">
                <a16:creationId xmlns:a16="http://schemas.microsoft.com/office/drawing/2014/main" id="{39A96E89-8585-2541-B41C-D0B8E2D04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hlinkClick r:id="rId4" action="ppaction://hlinksldjump"/>
            <a:extLst>
              <a:ext uri="{FF2B5EF4-FFF2-40B4-BE49-F238E27FC236}">
                <a16:creationId xmlns:a16="http://schemas.microsoft.com/office/drawing/2014/main" id="{05758264-7032-7543-937A-BEA325AC4ACA}"/>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2" name="TextBox 11">
            <a:extLst>
              <a:ext uri="{FF2B5EF4-FFF2-40B4-BE49-F238E27FC236}">
                <a16:creationId xmlns:a16="http://schemas.microsoft.com/office/drawing/2014/main" id="{59BF0A76-507F-E54E-AE46-43CFE6E0CD53}"/>
              </a:ext>
            </a:extLst>
          </p:cNvPr>
          <p:cNvSpPr txBox="1"/>
          <p:nvPr/>
        </p:nvSpPr>
        <p:spPr>
          <a:xfrm>
            <a:off x="0" y="0"/>
            <a:ext cx="9144000" cy="461665"/>
          </a:xfrm>
          <a:prstGeom prst="rect">
            <a:avLst/>
          </a:prstGeom>
          <a:solidFill>
            <a:schemeClr val="accent4"/>
          </a:solidFill>
          <a:ln>
            <a:solidFill>
              <a:schemeClr val="bg1"/>
            </a:solidFill>
          </a:ln>
        </p:spPr>
        <p:txBody>
          <a:bodyPr wrap="square" rtlCol="0">
            <a:spAutoFit/>
          </a:bodyPr>
          <a:lstStyle/>
          <a:p>
            <a:pPr algn="ctr"/>
            <a:r>
              <a:rPr lang="en-US" sz="2400" b="1" dirty="0">
                <a:solidFill>
                  <a:schemeClr val="bg1"/>
                </a:solidFill>
              </a:rPr>
              <a:t>MENTAL SKILLS – SELF-CONFIDENCE</a:t>
            </a:r>
          </a:p>
        </p:txBody>
      </p:sp>
      <p:pic>
        <p:nvPicPr>
          <p:cNvPr id="13" name="Picture 2" descr="Kobe Bryant Shooting Free Throws by compujeramey.">
            <a:extLst>
              <a:ext uri="{FF2B5EF4-FFF2-40B4-BE49-F238E27FC236}">
                <a16:creationId xmlns:a16="http://schemas.microsoft.com/office/drawing/2014/main" id="{D4D173E3-1167-6744-B481-137A80F216CE}"/>
              </a:ext>
            </a:extLst>
          </p:cNvPr>
          <p:cNvPicPr>
            <a:picLocks noChangeAspect="1" noChangeArrowheads="1"/>
          </p:cNvPicPr>
          <p:nvPr/>
        </p:nvPicPr>
        <p:blipFill>
          <a:blip r:embed="rId5" cstate="print"/>
          <a:srcRect/>
          <a:stretch>
            <a:fillRect/>
          </a:stretch>
        </p:blipFill>
        <p:spPr bwMode="auto">
          <a:xfrm>
            <a:off x="1285852" y="2584440"/>
            <a:ext cx="2071687" cy="2762250"/>
          </a:xfrm>
          <a:prstGeom prst="rect">
            <a:avLst/>
          </a:prstGeom>
          <a:noFill/>
          <a:ln w="9525">
            <a:noFill/>
            <a:miter lim="800000"/>
            <a:headEnd/>
            <a:tailEnd/>
          </a:ln>
        </p:spPr>
      </p:pic>
      <p:sp>
        <p:nvSpPr>
          <p:cNvPr id="14" name="Rectangle 13">
            <a:extLst>
              <a:ext uri="{FF2B5EF4-FFF2-40B4-BE49-F238E27FC236}">
                <a16:creationId xmlns:a16="http://schemas.microsoft.com/office/drawing/2014/main" id="{AAE56475-8839-2242-B8A6-08757F9AF3AD}"/>
              </a:ext>
            </a:extLst>
          </p:cNvPr>
          <p:cNvSpPr/>
          <p:nvPr/>
        </p:nvSpPr>
        <p:spPr>
          <a:xfrm>
            <a:off x="1625673" y="5375810"/>
            <a:ext cx="2071687" cy="184666"/>
          </a:xfrm>
          <a:prstGeom prst="rect">
            <a:avLst/>
          </a:prstGeom>
        </p:spPr>
        <p:txBody>
          <a:bodyPr wrap="square">
            <a:spAutoFit/>
          </a:bodyPr>
          <a:lstStyle/>
          <a:p>
            <a:pPr fontAlgn="auto">
              <a:spcBef>
                <a:spcPts val="0"/>
              </a:spcBef>
              <a:spcAft>
                <a:spcPts val="0"/>
              </a:spcAft>
              <a:defRPr/>
            </a:pPr>
            <a:r>
              <a:rPr lang="en-US" sz="600" dirty="0">
                <a:latin typeface="+mn-lt"/>
              </a:rPr>
              <a:t>www.flickr.com/photos/compujeramey/71084472/</a:t>
            </a:r>
          </a:p>
        </p:txBody>
      </p:sp>
      <p:sp>
        <p:nvSpPr>
          <p:cNvPr id="15" name="TextBox 14">
            <a:extLst>
              <a:ext uri="{FF2B5EF4-FFF2-40B4-BE49-F238E27FC236}">
                <a16:creationId xmlns:a16="http://schemas.microsoft.com/office/drawing/2014/main" id="{35331A78-A56E-0540-99FE-38DD89848057}"/>
              </a:ext>
            </a:extLst>
          </p:cNvPr>
          <p:cNvSpPr txBox="1"/>
          <p:nvPr/>
        </p:nvSpPr>
        <p:spPr>
          <a:xfrm>
            <a:off x="857246" y="5584836"/>
            <a:ext cx="3086097" cy="584775"/>
          </a:xfrm>
          <a:prstGeom prst="rect">
            <a:avLst/>
          </a:prstGeom>
          <a:solidFill>
            <a:srgbClr val="FF0000"/>
          </a:solidFill>
        </p:spPr>
        <p:style>
          <a:lnRef idx="1">
            <a:schemeClr val="accent3"/>
          </a:lnRef>
          <a:fillRef idx="2">
            <a:schemeClr val="accent3"/>
          </a:fillRef>
          <a:effectRef idx="1">
            <a:schemeClr val="accent3"/>
          </a:effectRef>
          <a:fontRef idx="minor">
            <a:schemeClr val="dk1"/>
          </a:fontRef>
        </p:style>
        <p:txBody>
          <a:bodyPr wrap="square">
            <a:spAutoFit/>
          </a:bodyPr>
          <a:lstStyle/>
          <a:p>
            <a:pPr algn="ctr" fontAlgn="auto">
              <a:spcBef>
                <a:spcPts val="0"/>
              </a:spcBef>
              <a:spcAft>
                <a:spcPts val="0"/>
              </a:spcAft>
              <a:defRPr/>
            </a:pPr>
            <a:r>
              <a:rPr lang="en-US" sz="1600" dirty="0">
                <a:solidFill>
                  <a:schemeClr val="bg1"/>
                </a:solidFill>
              </a:rPr>
              <a:t>Basketball player uses routines before taking a free throw</a:t>
            </a:r>
          </a:p>
        </p:txBody>
      </p:sp>
      <p:sp>
        <p:nvSpPr>
          <p:cNvPr id="16" name="TextBox 15">
            <a:extLst>
              <a:ext uri="{FF2B5EF4-FFF2-40B4-BE49-F238E27FC236}">
                <a16:creationId xmlns:a16="http://schemas.microsoft.com/office/drawing/2014/main" id="{79BA9C4C-AA4B-F340-BDFA-44C4EB9DBA1B}"/>
              </a:ext>
            </a:extLst>
          </p:cNvPr>
          <p:cNvSpPr txBox="1"/>
          <p:nvPr/>
        </p:nvSpPr>
        <p:spPr>
          <a:xfrm>
            <a:off x="5041900" y="5584836"/>
            <a:ext cx="3244854" cy="830997"/>
          </a:xfrm>
          <a:prstGeom prst="rect">
            <a:avLst/>
          </a:prstGeom>
          <a:solidFill>
            <a:srgbClr val="FF0000"/>
          </a:solidFill>
        </p:spPr>
        <p:style>
          <a:lnRef idx="1">
            <a:schemeClr val="accent5"/>
          </a:lnRef>
          <a:fillRef idx="2">
            <a:schemeClr val="accent5"/>
          </a:fillRef>
          <a:effectRef idx="1">
            <a:schemeClr val="accent5"/>
          </a:effectRef>
          <a:fontRef idx="minor">
            <a:schemeClr val="dk1"/>
          </a:fontRef>
        </p:style>
        <p:txBody>
          <a:bodyPr wrap="square">
            <a:spAutoFit/>
          </a:bodyPr>
          <a:lstStyle/>
          <a:p>
            <a:pPr algn="ctr" fontAlgn="auto">
              <a:spcBef>
                <a:spcPts val="0"/>
              </a:spcBef>
              <a:spcAft>
                <a:spcPts val="0"/>
              </a:spcAft>
              <a:defRPr/>
            </a:pPr>
            <a:r>
              <a:rPr lang="en-US" sz="1600" dirty="0">
                <a:solidFill>
                  <a:schemeClr val="bg1"/>
                </a:solidFill>
              </a:rPr>
              <a:t>Roger Federer bounces the ball a set number of times as part of his pre – service routines</a:t>
            </a:r>
          </a:p>
        </p:txBody>
      </p:sp>
      <p:pic>
        <p:nvPicPr>
          <p:cNvPr id="20" name="Picture 1">
            <a:extLst>
              <a:ext uri="{FF2B5EF4-FFF2-40B4-BE49-F238E27FC236}">
                <a16:creationId xmlns:a16="http://schemas.microsoft.com/office/drawing/2014/main" id="{2196C918-7C76-C74E-815D-9372805B2771}"/>
              </a:ext>
            </a:extLst>
          </p:cNvPr>
          <p:cNvPicPr>
            <a:picLocks noChangeAspect="1" noChangeArrowheads="1"/>
          </p:cNvPicPr>
          <p:nvPr/>
        </p:nvPicPr>
        <p:blipFill>
          <a:blip r:embed="rId6" cstate="print"/>
          <a:srcRect/>
          <a:stretch>
            <a:fillRect/>
          </a:stretch>
        </p:blipFill>
        <p:spPr bwMode="auto">
          <a:xfrm>
            <a:off x="5214942" y="2584440"/>
            <a:ext cx="2697228" cy="2786059"/>
          </a:xfrm>
          <a:prstGeom prst="rect">
            <a:avLst/>
          </a:prstGeom>
          <a:noFill/>
          <a:ln w="9525">
            <a:noFill/>
            <a:miter lim="800000"/>
            <a:headEnd/>
            <a:tailEnd/>
          </a:ln>
        </p:spPr>
      </p:pic>
      <p:sp>
        <p:nvSpPr>
          <p:cNvPr id="21" name="Rectangle 20">
            <a:extLst>
              <a:ext uri="{FF2B5EF4-FFF2-40B4-BE49-F238E27FC236}">
                <a16:creationId xmlns:a16="http://schemas.microsoft.com/office/drawing/2014/main" id="{CAA7CB2C-093A-EF4E-AABF-0E0B85D45A01}"/>
              </a:ext>
            </a:extLst>
          </p:cNvPr>
          <p:cNvSpPr/>
          <p:nvPr/>
        </p:nvSpPr>
        <p:spPr>
          <a:xfrm>
            <a:off x="5391154" y="5345000"/>
            <a:ext cx="2895600" cy="184666"/>
          </a:xfrm>
          <a:prstGeom prst="rect">
            <a:avLst/>
          </a:prstGeom>
        </p:spPr>
        <p:txBody>
          <a:bodyPr wrap="square">
            <a:spAutoFit/>
          </a:bodyPr>
          <a:lstStyle/>
          <a:p>
            <a:r>
              <a:rPr lang="en-AU" sz="600" dirty="0"/>
              <a:t>www.flickr.com/photos/reefoto-com/3659533467/in/set-72157620545350324/</a:t>
            </a:r>
          </a:p>
        </p:txBody>
      </p:sp>
    </p:spTree>
    <p:extLst>
      <p:ext uri="{BB962C8B-B14F-4D97-AF65-F5344CB8AC3E}">
        <p14:creationId xmlns:p14="http://schemas.microsoft.com/office/powerpoint/2010/main" val="3584181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4EE573-4EEC-F844-824A-06616D71CF76}"/>
              </a:ext>
            </a:extLst>
          </p:cNvPr>
          <p:cNvSpPr>
            <a:spLocks noGrp="1"/>
          </p:cNvSpPr>
          <p:nvPr>
            <p:ph type="ftr" sz="quarter" idx="11"/>
          </p:nvPr>
        </p:nvSpPr>
        <p:spPr/>
        <p:txBody>
          <a:bodyPr/>
          <a:lstStyle/>
          <a:p>
            <a:r>
              <a:rPr lang="en-US"/>
              <a:t>©PE STUDIES RESOURCES</a:t>
            </a:r>
          </a:p>
        </p:txBody>
      </p:sp>
      <p:sp>
        <p:nvSpPr>
          <p:cNvPr id="5" name="Slide Number Placeholder 4">
            <a:extLst>
              <a:ext uri="{FF2B5EF4-FFF2-40B4-BE49-F238E27FC236}">
                <a16:creationId xmlns:a16="http://schemas.microsoft.com/office/drawing/2014/main" id="{FAAF1E36-9388-5545-9ACC-94BE5339E36D}"/>
              </a:ext>
            </a:extLst>
          </p:cNvPr>
          <p:cNvSpPr>
            <a:spLocks noGrp="1"/>
          </p:cNvSpPr>
          <p:nvPr>
            <p:ph type="sldNum" sz="quarter" idx="12"/>
          </p:nvPr>
        </p:nvSpPr>
        <p:spPr/>
        <p:txBody>
          <a:bodyPr/>
          <a:lstStyle/>
          <a:p>
            <a:fld id="{77EF1805-3056-A44D-8D1C-083340B68C15}" type="slidenum">
              <a:rPr lang="en-US" smtClean="0"/>
              <a:t>32</a:t>
            </a:fld>
            <a:endParaRPr lang="en-US"/>
          </a:p>
        </p:txBody>
      </p:sp>
      <p:pic>
        <p:nvPicPr>
          <p:cNvPr id="6" name="Picture 2">
            <a:hlinkClick r:id="" action="ppaction://hlinkshowjump?jump=firstslide"/>
            <a:extLst>
              <a:ext uri="{FF2B5EF4-FFF2-40B4-BE49-F238E27FC236}">
                <a16:creationId xmlns:a16="http://schemas.microsoft.com/office/drawing/2014/main" id="{1E7CEF28-CB2E-BA47-A1FB-EDD23C777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3" action="ppaction://hlinksldjump"/>
            <a:extLst>
              <a:ext uri="{FF2B5EF4-FFF2-40B4-BE49-F238E27FC236}">
                <a16:creationId xmlns:a16="http://schemas.microsoft.com/office/drawing/2014/main" id="{A117C54B-BF8A-4541-A02D-258F11E1C593}"/>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9" name="Rectangle 8">
            <a:extLst>
              <a:ext uri="{FF2B5EF4-FFF2-40B4-BE49-F238E27FC236}">
                <a16:creationId xmlns:a16="http://schemas.microsoft.com/office/drawing/2014/main" id="{55659F7B-51DD-6E4A-AB4C-BA3F7C3D4F5B}"/>
              </a:ext>
            </a:extLst>
          </p:cNvPr>
          <p:cNvSpPr/>
          <p:nvPr/>
        </p:nvSpPr>
        <p:spPr>
          <a:xfrm>
            <a:off x="259491" y="889844"/>
            <a:ext cx="8711513" cy="2308324"/>
          </a:xfrm>
          <a:prstGeom prst="rect">
            <a:avLst/>
          </a:prstGeom>
          <a:solidFill>
            <a:schemeClr val="bg1"/>
          </a:solidFill>
          <a:ln>
            <a:solidFill>
              <a:srgbClr val="FF40FF"/>
            </a:solidFill>
          </a:ln>
        </p:spPr>
        <p:txBody>
          <a:bodyPr wrap="square">
            <a:spAutoFit/>
          </a:bodyPr>
          <a:lstStyle/>
          <a:p>
            <a:pPr marL="285750" lvl="0" indent="-285750">
              <a:buFont typeface="Arial" panose="020B0604020202020204" pitchFamily="34" charset="0"/>
              <a:buChar char="•"/>
            </a:pPr>
            <a:r>
              <a:rPr lang="en-AU" dirty="0">
                <a:highlight>
                  <a:srgbClr val="FFFF00"/>
                </a:highlight>
              </a:rPr>
              <a:t>Mental skills required for improving performance and achieving the ideal performance state (‘the zone’)</a:t>
            </a:r>
          </a:p>
          <a:p>
            <a:pPr marL="742950" lvl="1" indent="-285750">
              <a:buFont typeface="Arial" panose="020B0604020202020204" pitchFamily="34" charset="0"/>
              <a:buChar char="•"/>
            </a:pPr>
            <a:r>
              <a:rPr lang="en-AU" dirty="0"/>
              <a:t>intrinsic motivation</a:t>
            </a:r>
          </a:p>
          <a:p>
            <a:pPr marL="742950" lvl="1" indent="-285750">
              <a:buFont typeface="Arial" panose="020B0604020202020204" pitchFamily="34" charset="0"/>
              <a:buChar char="•"/>
            </a:pPr>
            <a:r>
              <a:rPr lang="en-AU" dirty="0"/>
              <a:t>self-confidence</a:t>
            </a:r>
          </a:p>
          <a:p>
            <a:pPr marL="742950" lvl="1" indent="-285750">
              <a:buFont typeface="Arial" panose="020B0604020202020204" pitchFamily="34" charset="0"/>
              <a:buChar char="•"/>
            </a:pPr>
            <a:r>
              <a:rPr lang="en-AU" dirty="0">
                <a:highlight>
                  <a:srgbClr val="FFFF00"/>
                </a:highlight>
              </a:rPr>
              <a:t>stress management</a:t>
            </a:r>
          </a:p>
          <a:p>
            <a:pPr marL="742950" lvl="1" indent="-285750">
              <a:buFont typeface="Arial" panose="020B0604020202020204" pitchFamily="34" charset="0"/>
              <a:buChar char="•"/>
            </a:pPr>
            <a:r>
              <a:rPr lang="en-AU" dirty="0"/>
              <a:t>concentration or attentional control – </a:t>
            </a:r>
            <a:r>
              <a:rPr lang="en-AU" dirty="0" err="1"/>
              <a:t>Nideffer’s</a:t>
            </a:r>
            <a:r>
              <a:rPr lang="en-AU" dirty="0"/>
              <a:t> model</a:t>
            </a:r>
          </a:p>
          <a:p>
            <a:pPr marL="742950" lvl="1" indent="-285750">
              <a:buFont typeface="Arial" panose="020B0604020202020204" pitchFamily="34" charset="0"/>
              <a:buChar char="•"/>
            </a:pPr>
            <a:r>
              <a:rPr lang="en-AU" dirty="0"/>
              <a:t>arousal regulation for optimal performance including the inverted U hypothesis</a:t>
            </a:r>
          </a:p>
          <a:p>
            <a:pPr lvl="1"/>
            <a:endParaRPr lang="en-AU" dirty="0">
              <a:effectLst/>
            </a:endParaRPr>
          </a:p>
        </p:txBody>
      </p:sp>
      <p:sp>
        <p:nvSpPr>
          <p:cNvPr id="11" name="TextBox 10">
            <a:extLst>
              <a:ext uri="{FF2B5EF4-FFF2-40B4-BE49-F238E27FC236}">
                <a16:creationId xmlns:a16="http://schemas.microsoft.com/office/drawing/2014/main" id="{322BBA4C-DD6D-9D4E-97E6-F726FCA59B5C}"/>
              </a:ext>
            </a:extLst>
          </p:cNvPr>
          <p:cNvSpPr txBox="1"/>
          <p:nvPr/>
        </p:nvSpPr>
        <p:spPr>
          <a:xfrm>
            <a:off x="4537164" y="3002178"/>
            <a:ext cx="4485269"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dirty="0"/>
              <a:t>School Curriculum and Standards Authority. Physical Education Studies ATAR Year 11 Syllabus, 2016.</a:t>
            </a:r>
          </a:p>
        </p:txBody>
      </p:sp>
      <p:sp>
        <p:nvSpPr>
          <p:cNvPr id="10" name="TextBox 9">
            <a:extLst>
              <a:ext uri="{FF2B5EF4-FFF2-40B4-BE49-F238E27FC236}">
                <a16:creationId xmlns:a16="http://schemas.microsoft.com/office/drawing/2014/main" id="{7FB2AE18-B12E-AB45-B3A8-4E60AB47FBC0}"/>
              </a:ext>
            </a:extLst>
          </p:cNvPr>
          <p:cNvSpPr txBox="1"/>
          <p:nvPr/>
        </p:nvSpPr>
        <p:spPr>
          <a:xfrm>
            <a:off x="0" y="0"/>
            <a:ext cx="9144000" cy="461665"/>
          </a:xfrm>
          <a:prstGeom prst="rect">
            <a:avLst/>
          </a:prstGeom>
          <a:solidFill>
            <a:srgbClr val="FF40FF"/>
          </a:solidFill>
          <a:ln>
            <a:solidFill>
              <a:schemeClr val="bg1"/>
            </a:solidFill>
          </a:ln>
        </p:spPr>
        <p:txBody>
          <a:bodyPr wrap="square" rtlCol="0">
            <a:spAutoFit/>
          </a:bodyPr>
          <a:lstStyle/>
          <a:p>
            <a:pPr algn="ctr"/>
            <a:r>
              <a:rPr lang="en-US" sz="2400" b="1" dirty="0">
                <a:solidFill>
                  <a:schemeClr val="bg1"/>
                </a:solidFill>
              </a:rPr>
              <a:t>MENTAL SKILLS – STRESS MANAGEMENT</a:t>
            </a:r>
          </a:p>
        </p:txBody>
      </p:sp>
    </p:spTree>
    <p:extLst>
      <p:ext uri="{BB962C8B-B14F-4D97-AF65-F5344CB8AC3E}">
        <p14:creationId xmlns:p14="http://schemas.microsoft.com/office/powerpoint/2010/main" val="2426626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AU">
              <a:cs typeface="Arial" charset="0"/>
            </a:endParaRPr>
          </a:p>
        </p:txBody>
      </p:sp>
      <p:sp>
        <p:nvSpPr>
          <p:cNvPr id="6" name="Slide Number Placeholder 5"/>
          <p:cNvSpPr>
            <a:spLocks noGrp="1"/>
          </p:cNvSpPr>
          <p:nvPr>
            <p:ph type="sldNum" sz="quarter" idx="12"/>
          </p:nvPr>
        </p:nvSpPr>
        <p:spPr/>
        <p:txBody>
          <a:bodyPr/>
          <a:lstStyle/>
          <a:p>
            <a:pPr>
              <a:defRPr/>
            </a:pPr>
            <a:fld id="{60B22C5F-B915-4E73-A20A-37D63F3713A1}" type="slidenum">
              <a:rPr lang="en-US" smtClean="0"/>
              <a:pPr>
                <a:defRPr/>
              </a:pPr>
              <a:t>33</a:t>
            </a:fld>
            <a:endParaRPr lang="en-US"/>
          </a:p>
        </p:txBody>
      </p:sp>
      <p:sp>
        <p:nvSpPr>
          <p:cNvPr id="8" name="Rectangle 7"/>
          <p:cNvSpPr/>
          <p:nvPr/>
        </p:nvSpPr>
        <p:spPr>
          <a:xfrm>
            <a:off x="317862" y="1056461"/>
            <a:ext cx="8508275" cy="646331"/>
          </a:xfrm>
          <a:prstGeom prst="rect">
            <a:avLst/>
          </a:prstGeom>
          <a:solidFill>
            <a:srgbClr val="7030A0"/>
          </a:solidFill>
          <a:ln>
            <a:solidFill>
              <a:schemeClr val="bg1"/>
            </a:solidFill>
          </a:ln>
        </p:spPr>
        <p:style>
          <a:lnRef idx="3">
            <a:schemeClr val="lt1"/>
          </a:lnRef>
          <a:fillRef idx="1">
            <a:schemeClr val="accent2"/>
          </a:fillRef>
          <a:effectRef idx="1">
            <a:schemeClr val="accent2"/>
          </a:effectRef>
          <a:fontRef idx="minor">
            <a:schemeClr val="lt1"/>
          </a:fontRef>
        </p:style>
        <p:txBody>
          <a:bodyPr wrap="square">
            <a:spAutoFit/>
          </a:bodyPr>
          <a:lstStyle/>
          <a:p>
            <a:pPr fontAlgn="auto">
              <a:spcAft>
                <a:spcPts val="0"/>
              </a:spcAft>
              <a:defRPr/>
            </a:pPr>
            <a:r>
              <a:rPr lang="en-US" dirty="0"/>
              <a:t>Stress occurs when there is an imbalance between the task requirements and the ability level of the performer to respond in a situation where failure has consequences.  </a:t>
            </a:r>
          </a:p>
        </p:txBody>
      </p:sp>
      <p:sp>
        <p:nvSpPr>
          <p:cNvPr id="11" name="TextBox 10">
            <a:extLst>
              <a:ext uri="{FF2B5EF4-FFF2-40B4-BE49-F238E27FC236}">
                <a16:creationId xmlns:a16="http://schemas.microsoft.com/office/drawing/2014/main" id="{A8D5CE1A-C079-654B-9B98-1D07787CDBC9}"/>
              </a:ext>
            </a:extLst>
          </p:cNvPr>
          <p:cNvSpPr txBox="1"/>
          <p:nvPr/>
        </p:nvSpPr>
        <p:spPr>
          <a:xfrm>
            <a:off x="0" y="0"/>
            <a:ext cx="9144000" cy="461665"/>
          </a:xfrm>
          <a:prstGeom prst="rect">
            <a:avLst/>
          </a:prstGeom>
          <a:solidFill>
            <a:srgbClr val="FF40FF"/>
          </a:solidFill>
          <a:ln>
            <a:solidFill>
              <a:schemeClr val="bg1"/>
            </a:solidFill>
          </a:ln>
        </p:spPr>
        <p:txBody>
          <a:bodyPr wrap="square" rtlCol="0">
            <a:spAutoFit/>
          </a:bodyPr>
          <a:lstStyle/>
          <a:p>
            <a:pPr algn="ctr"/>
            <a:r>
              <a:rPr lang="en-US" sz="2400" b="1" dirty="0">
                <a:solidFill>
                  <a:schemeClr val="bg1"/>
                </a:solidFill>
              </a:rPr>
              <a:t>MENTAL SKILLS – STRESS MANAGEMENT</a:t>
            </a:r>
          </a:p>
        </p:txBody>
      </p:sp>
      <p:sp>
        <p:nvSpPr>
          <p:cNvPr id="12" name="Footer Placeholder 3">
            <a:extLst>
              <a:ext uri="{FF2B5EF4-FFF2-40B4-BE49-F238E27FC236}">
                <a16:creationId xmlns:a16="http://schemas.microsoft.com/office/drawing/2014/main" id="{D5381896-3FB7-2641-86EF-F5E70B10193E}"/>
              </a:ext>
            </a:extLst>
          </p:cNvPr>
          <p:cNvSpPr>
            <a:spLocks noGrp="1"/>
          </p:cNvSpPr>
          <p:nvPr>
            <p:ph type="ftr" sz="quarter" idx="11"/>
          </p:nvPr>
        </p:nvSpPr>
        <p:spPr>
          <a:xfrm>
            <a:off x="3028950" y="6356351"/>
            <a:ext cx="3086100" cy="365125"/>
          </a:xfrm>
        </p:spPr>
        <p:txBody>
          <a:bodyPr/>
          <a:lstStyle/>
          <a:p>
            <a:r>
              <a:rPr lang="en-US"/>
              <a:t>©PE STUDIES RESOURCES</a:t>
            </a:r>
          </a:p>
        </p:txBody>
      </p:sp>
      <p:pic>
        <p:nvPicPr>
          <p:cNvPr id="13" name="Picture 2">
            <a:hlinkClick r:id="" action="ppaction://hlinkshowjump?jump=firstslide"/>
            <a:extLst>
              <a:ext uri="{FF2B5EF4-FFF2-40B4-BE49-F238E27FC236}">
                <a16:creationId xmlns:a16="http://schemas.microsoft.com/office/drawing/2014/main" id="{9BBE2214-9D27-CE4F-954C-5C8F7D1A1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hlinkClick r:id="rId4" action="ppaction://hlinksldjump"/>
            <a:extLst>
              <a:ext uri="{FF2B5EF4-FFF2-40B4-BE49-F238E27FC236}">
                <a16:creationId xmlns:a16="http://schemas.microsoft.com/office/drawing/2014/main" id="{3127E18F-DD25-3844-AA32-CA5D0E14E48B}"/>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2" name="Rectangle 1">
            <a:extLst>
              <a:ext uri="{FF2B5EF4-FFF2-40B4-BE49-F238E27FC236}">
                <a16:creationId xmlns:a16="http://schemas.microsoft.com/office/drawing/2014/main" id="{D0507F0D-CEB4-9946-BEA7-D09CEF66890D}"/>
              </a:ext>
            </a:extLst>
          </p:cNvPr>
          <p:cNvSpPr/>
          <p:nvPr/>
        </p:nvSpPr>
        <p:spPr>
          <a:xfrm>
            <a:off x="334469" y="1820603"/>
            <a:ext cx="8508274" cy="2308324"/>
          </a:xfrm>
          <a:prstGeom prst="rect">
            <a:avLst/>
          </a:prstGeom>
          <a:solidFill>
            <a:schemeClr val="bg1"/>
          </a:solidFill>
          <a:ln>
            <a:solidFill>
              <a:srgbClr val="FF40FF"/>
            </a:solidFill>
          </a:ln>
        </p:spPr>
        <p:txBody>
          <a:bodyPr wrap="square">
            <a:spAutoFit/>
          </a:bodyPr>
          <a:lstStyle/>
          <a:p>
            <a:pPr marL="285750" indent="-285750">
              <a:buFont typeface="Arial" panose="020B0604020202020204" pitchFamily="34" charset="0"/>
              <a:buChar char="•"/>
              <a:defRPr/>
            </a:pPr>
            <a:r>
              <a:rPr lang="en-US" dirty="0"/>
              <a:t>An athlete needs to have a certain level of stress to produce optimal performance.</a:t>
            </a:r>
          </a:p>
          <a:p>
            <a:pPr marL="742950" lvl="1" indent="-285750">
              <a:buFont typeface="Cambria Math" panose="02040503050406030204" pitchFamily="18" charset="0"/>
              <a:buChar char="⎯"/>
              <a:defRPr/>
            </a:pPr>
            <a:r>
              <a:rPr lang="en-US" dirty="0"/>
              <a:t>Too little stress results in boredom, low motivation and poor performance</a:t>
            </a:r>
          </a:p>
          <a:p>
            <a:pPr marL="742950" lvl="1" indent="-285750">
              <a:buFont typeface="Cambria Math" panose="02040503050406030204" pitchFamily="18" charset="0"/>
              <a:buChar char="⎯"/>
              <a:defRPr/>
            </a:pPr>
            <a:r>
              <a:rPr lang="en-US" dirty="0"/>
              <a:t>Optimum stress levels produce best performance</a:t>
            </a:r>
          </a:p>
          <a:p>
            <a:pPr marL="742950" lvl="1" indent="-285750">
              <a:buFont typeface="Cambria Math" panose="02040503050406030204" pitchFamily="18" charset="0"/>
              <a:buChar char="⎯"/>
              <a:defRPr/>
            </a:pPr>
            <a:r>
              <a:rPr lang="en-US" dirty="0"/>
              <a:t>Too high stress levels negatively affect performance</a:t>
            </a:r>
          </a:p>
          <a:p>
            <a:pPr marL="285750" indent="-285750">
              <a:buFont typeface="Arial" panose="020B0604020202020204" pitchFamily="34" charset="0"/>
              <a:buChar char="•"/>
              <a:defRPr/>
            </a:pPr>
            <a:r>
              <a:rPr lang="en-US" dirty="0"/>
              <a:t>Stress can either be;</a:t>
            </a:r>
          </a:p>
          <a:p>
            <a:pPr marL="742950" lvl="1" indent="-285750">
              <a:buFont typeface="Arial" panose="020B0604020202020204" pitchFamily="34" charset="0"/>
              <a:buChar char="•"/>
              <a:defRPr/>
            </a:pPr>
            <a:r>
              <a:rPr lang="en-US" u="sng" dirty="0"/>
              <a:t>Physical</a:t>
            </a:r>
            <a:r>
              <a:rPr lang="en-US" dirty="0"/>
              <a:t> which is the body’s reaction to different triggers</a:t>
            </a:r>
          </a:p>
          <a:p>
            <a:pPr marL="742950" lvl="1" indent="-285750">
              <a:buFont typeface="Arial" panose="020B0604020202020204" pitchFamily="34" charset="0"/>
              <a:buChar char="•"/>
              <a:defRPr/>
            </a:pPr>
            <a:r>
              <a:rPr lang="en-US" u="sng" dirty="0"/>
              <a:t>Emotional</a:t>
            </a:r>
            <a:r>
              <a:rPr lang="en-US" dirty="0"/>
              <a:t> which occurs when a person finds the demands placed on them become too big or difficult to manage</a:t>
            </a:r>
          </a:p>
        </p:txBody>
      </p:sp>
    </p:spTree>
    <p:extLst>
      <p:ext uri="{BB962C8B-B14F-4D97-AF65-F5344CB8AC3E}">
        <p14:creationId xmlns:p14="http://schemas.microsoft.com/office/powerpoint/2010/main" val="152228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1"/>
          <p:cNvSpPr>
            <a:spLocks noChangeArrowheads="1"/>
          </p:cNvSpPr>
          <p:nvPr/>
        </p:nvSpPr>
        <p:spPr bwMode="auto">
          <a:xfrm>
            <a:off x="382029" y="890316"/>
            <a:ext cx="8415746" cy="1908215"/>
          </a:xfrm>
          <a:prstGeom prst="rect">
            <a:avLst/>
          </a:prstGeom>
          <a:solidFill>
            <a:schemeClr val="bg1"/>
          </a:solidFill>
          <a:ln w="9525">
            <a:solidFill>
              <a:srgbClr val="FF40FF"/>
            </a:solidFill>
            <a:miter lim="800000"/>
            <a:headEnd/>
            <a:tailEnd/>
          </a:ln>
        </p:spPr>
        <p:txBody>
          <a:bodyPr wrap="square">
            <a:spAutoFit/>
          </a:bodyPr>
          <a:lstStyle/>
          <a:p>
            <a:pPr marL="342900" indent="-342900">
              <a:buFont typeface="Arial" panose="020B0604020202020204" pitchFamily="34" charset="0"/>
              <a:buChar char="•"/>
            </a:pPr>
            <a:r>
              <a:rPr lang="en-US" dirty="0">
                <a:latin typeface="Calibri" pitchFamily="34" charset="0"/>
              </a:rPr>
              <a:t>Stress can be a </a:t>
            </a:r>
            <a:r>
              <a:rPr lang="en-US" u="sng" dirty="0">
                <a:latin typeface="Calibri" pitchFamily="34" charset="0"/>
              </a:rPr>
              <a:t>positive</a:t>
            </a:r>
            <a:r>
              <a:rPr lang="en-US" dirty="0">
                <a:latin typeface="Calibri" pitchFamily="34" charset="0"/>
              </a:rPr>
              <a:t> factor when the ability of the athlete meets demands of the task and the athlete looks forward to the </a:t>
            </a:r>
            <a:r>
              <a:rPr lang="en-US" u="sng" dirty="0">
                <a:latin typeface="Calibri" pitchFamily="34" charset="0"/>
              </a:rPr>
              <a:t>challenge</a:t>
            </a:r>
            <a:r>
              <a:rPr lang="en-US" dirty="0">
                <a:latin typeface="Calibri" pitchFamily="34" charset="0"/>
              </a:rPr>
              <a:t> of the contest. When stress enhances performance, it is referred to as </a:t>
            </a:r>
            <a:r>
              <a:rPr lang="en-US" dirty="0">
                <a:solidFill>
                  <a:srgbClr val="FF0000"/>
                </a:solidFill>
                <a:latin typeface="Calibri" pitchFamily="34" charset="0"/>
              </a:rPr>
              <a:t>eustress</a:t>
            </a:r>
            <a:r>
              <a:rPr lang="en-US" dirty="0">
                <a:latin typeface="Calibri" pitchFamily="34" charset="0"/>
              </a:rPr>
              <a:t>.</a:t>
            </a:r>
          </a:p>
          <a:p>
            <a:pPr marL="342900" indent="-342900">
              <a:buFont typeface="Arial" panose="020B0604020202020204" pitchFamily="34" charset="0"/>
              <a:buChar char="•"/>
            </a:pPr>
            <a:endParaRPr lang="en-US" sz="1000" dirty="0">
              <a:latin typeface="Calibri" pitchFamily="34" charset="0"/>
            </a:endParaRPr>
          </a:p>
          <a:p>
            <a:pPr marL="342900" indent="-342900">
              <a:buFont typeface="Arial" panose="020B0604020202020204" pitchFamily="34" charset="0"/>
              <a:buChar char="•"/>
            </a:pPr>
            <a:r>
              <a:rPr lang="en-US" dirty="0">
                <a:latin typeface="Calibri" pitchFamily="34" charset="0"/>
              </a:rPr>
              <a:t>Stress becomes </a:t>
            </a:r>
            <a:r>
              <a:rPr lang="en-US" u="sng" dirty="0">
                <a:latin typeface="Calibri" pitchFamily="34" charset="0"/>
              </a:rPr>
              <a:t>negative</a:t>
            </a:r>
            <a:r>
              <a:rPr lang="en-US" dirty="0">
                <a:latin typeface="Calibri" pitchFamily="34" charset="0"/>
              </a:rPr>
              <a:t> if the athlete finds the levels of stress excessive and feels </a:t>
            </a:r>
            <a:r>
              <a:rPr lang="en-US" u="sng" dirty="0">
                <a:latin typeface="Calibri" pitchFamily="34" charset="0"/>
              </a:rPr>
              <a:t>threatened</a:t>
            </a:r>
            <a:r>
              <a:rPr lang="en-US" dirty="0">
                <a:latin typeface="Calibri" pitchFamily="34" charset="0"/>
              </a:rPr>
              <a:t> by the demands of the task. When stress negatively affects performance, it is referred to as </a:t>
            </a:r>
            <a:r>
              <a:rPr lang="en-US" dirty="0">
                <a:solidFill>
                  <a:srgbClr val="FF0000"/>
                </a:solidFill>
                <a:latin typeface="Calibri" pitchFamily="34" charset="0"/>
              </a:rPr>
              <a:t>distress</a:t>
            </a:r>
            <a:r>
              <a:rPr lang="en-US" dirty="0">
                <a:latin typeface="Calibri" pitchFamily="34" charset="0"/>
              </a:rPr>
              <a:t>.</a:t>
            </a:r>
          </a:p>
        </p:txBody>
      </p:sp>
      <p:graphicFrame>
        <p:nvGraphicFramePr>
          <p:cNvPr id="4" name="Table 3"/>
          <p:cNvGraphicFramePr>
            <a:graphicFrameLocks noGrp="1"/>
          </p:cNvGraphicFramePr>
          <p:nvPr>
            <p:extLst>
              <p:ext uri="{D42A27DB-BD31-4B8C-83A1-F6EECF244321}">
                <p14:modId xmlns:p14="http://schemas.microsoft.com/office/powerpoint/2010/main" val="1642510032"/>
              </p:ext>
            </p:extLst>
          </p:nvPr>
        </p:nvGraphicFramePr>
        <p:xfrm>
          <a:off x="382028" y="3156393"/>
          <a:ext cx="8415746" cy="2271364"/>
        </p:xfrm>
        <a:graphic>
          <a:graphicData uri="http://schemas.openxmlformats.org/drawingml/2006/table">
            <a:tbl>
              <a:tblPr/>
              <a:tblGrid>
                <a:gridCol w="2103442">
                  <a:extLst>
                    <a:ext uri="{9D8B030D-6E8A-4147-A177-3AD203B41FA5}">
                      <a16:colId xmlns:a16="http://schemas.microsoft.com/office/drawing/2014/main" val="20000"/>
                    </a:ext>
                  </a:extLst>
                </a:gridCol>
                <a:gridCol w="2103442">
                  <a:extLst>
                    <a:ext uri="{9D8B030D-6E8A-4147-A177-3AD203B41FA5}">
                      <a16:colId xmlns:a16="http://schemas.microsoft.com/office/drawing/2014/main" val="20001"/>
                    </a:ext>
                  </a:extLst>
                </a:gridCol>
                <a:gridCol w="2104431">
                  <a:extLst>
                    <a:ext uri="{9D8B030D-6E8A-4147-A177-3AD203B41FA5}">
                      <a16:colId xmlns:a16="http://schemas.microsoft.com/office/drawing/2014/main" val="20002"/>
                    </a:ext>
                  </a:extLst>
                </a:gridCol>
                <a:gridCol w="2104431">
                  <a:extLst>
                    <a:ext uri="{9D8B030D-6E8A-4147-A177-3AD203B41FA5}">
                      <a16:colId xmlns:a16="http://schemas.microsoft.com/office/drawing/2014/main" val="20003"/>
                    </a:ext>
                  </a:extLst>
                </a:gridCol>
              </a:tblGrid>
              <a:tr h="454272">
                <a:tc>
                  <a:txBody>
                    <a:bodyPr/>
                    <a:lstStyle/>
                    <a:p>
                      <a:pPr algn="ctr">
                        <a:spcAft>
                          <a:spcPts val="0"/>
                        </a:spcAft>
                      </a:pPr>
                      <a:r>
                        <a:rPr lang="en-GB" sz="1800" b="0" u="none" strike="noStrike" dirty="0">
                          <a:solidFill>
                            <a:schemeClr val="bg1"/>
                          </a:solidFill>
                          <a:latin typeface="+mn-lt"/>
                          <a:ea typeface="Times New Roman"/>
                          <a:cs typeface="Times New Roman"/>
                        </a:rPr>
                        <a:t>Demands</a:t>
                      </a:r>
                      <a:endParaRPr lang="en-US" sz="1800" b="1" u="sng" dirty="0">
                        <a:solidFill>
                          <a:schemeClr val="bg1"/>
                        </a:solidFill>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30A0"/>
                    </a:solidFill>
                  </a:tcPr>
                </a:tc>
                <a:tc>
                  <a:txBody>
                    <a:bodyPr/>
                    <a:lstStyle/>
                    <a:p>
                      <a:pPr algn="ctr">
                        <a:spcAft>
                          <a:spcPts val="0"/>
                        </a:spcAft>
                      </a:pPr>
                      <a:r>
                        <a:rPr lang="en-GB" sz="1800" b="0" u="none" strike="noStrike" dirty="0">
                          <a:solidFill>
                            <a:schemeClr val="bg1"/>
                          </a:solidFill>
                          <a:latin typeface="+mn-lt"/>
                          <a:ea typeface="Times New Roman"/>
                          <a:cs typeface="Times New Roman"/>
                        </a:rPr>
                        <a:t>Perception</a:t>
                      </a:r>
                      <a:endParaRPr lang="en-US" sz="1800" b="1" u="sng" dirty="0">
                        <a:solidFill>
                          <a:schemeClr val="bg1"/>
                        </a:solidFill>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30A0"/>
                    </a:solidFill>
                  </a:tcPr>
                </a:tc>
                <a:tc>
                  <a:txBody>
                    <a:bodyPr/>
                    <a:lstStyle/>
                    <a:p>
                      <a:pPr algn="ctr">
                        <a:spcAft>
                          <a:spcPts val="0"/>
                        </a:spcAft>
                      </a:pPr>
                      <a:r>
                        <a:rPr lang="en-GB" sz="1800" b="0" u="none" strike="noStrike" dirty="0">
                          <a:solidFill>
                            <a:schemeClr val="bg1"/>
                          </a:solidFill>
                          <a:latin typeface="+mn-lt"/>
                          <a:ea typeface="Times New Roman"/>
                          <a:cs typeface="Times New Roman"/>
                        </a:rPr>
                        <a:t>Arousal</a:t>
                      </a:r>
                      <a:endParaRPr lang="en-US" sz="1800" b="1" u="sng" dirty="0">
                        <a:solidFill>
                          <a:schemeClr val="bg1"/>
                        </a:solidFill>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30A0"/>
                    </a:solidFill>
                  </a:tcPr>
                </a:tc>
                <a:tc>
                  <a:txBody>
                    <a:bodyPr/>
                    <a:lstStyle/>
                    <a:p>
                      <a:pPr algn="ctr">
                        <a:spcAft>
                          <a:spcPts val="0"/>
                        </a:spcAft>
                      </a:pPr>
                      <a:r>
                        <a:rPr lang="en-GB" sz="1800" b="0" u="none" strike="noStrike" dirty="0">
                          <a:solidFill>
                            <a:schemeClr val="bg1"/>
                          </a:solidFill>
                          <a:latin typeface="+mn-lt"/>
                          <a:ea typeface="Times New Roman"/>
                          <a:cs typeface="Times New Roman"/>
                        </a:rPr>
                        <a:t>Outcome</a:t>
                      </a:r>
                      <a:endParaRPr lang="en-US" sz="1800" b="1" u="sng" dirty="0">
                        <a:solidFill>
                          <a:schemeClr val="bg1"/>
                        </a:solidFill>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30A0"/>
                    </a:solidFill>
                  </a:tcPr>
                </a:tc>
                <a:extLst>
                  <a:ext uri="{0D108BD9-81ED-4DB2-BD59-A6C34878D82A}">
                    <a16:rowId xmlns:a16="http://schemas.microsoft.com/office/drawing/2014/main" val="10000"/>
                  </a:ext>
                </a:extLst>
              </a:tr>
              <a:tr h="908546">
                <a:tc rowSpan="2">
                  <a:txBody>
                    <a:bodyPr/>
                    <a:lstStyle/>
                    <a:p>
                      <a:pPr algn="ctr">
                        <a:spcAft>
                          <a:spcPts val="0"/>
                        </a:spcAft>
                      </a:pPr>
                      <a:r>
                        <a:rPr lang="en-GB" sz="1800" b="0" u="none" strike="noStrike" dirty="0">
                          <a:solidFill>
                            <a:schemeClr val="bg1"/>
                          </a:solidFill>
                          <a:latin typeface="+mn-lt"/>
                          <a:ea typeface="Times New Roman"/>
                          <a:cs typeface="Times New Roman"/>
                        </a:rPr>
                        <a:t>Situation</a:t>
                      </a:r>
                      <a:endParaRPr lang="en-US" sz="1800" b="1" u="sng" dirty="0">
                        <a:solidFill>
                          <a:schemeClr val="bg1"/>
                        </a:solidFill>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ctr">
                        <a:spcAft>
                          <a:spcPts val="0"/>
                        </a:spcAft>
                      </a:pPr>
                      <a:r>
                        <a:rPr lang="en-GB" sz="1800" b="0" u="none" strike="noStrike" dirty="0">
                          <a:solidFill>
                            <a:schemeClr val="bg1"/>
                          </a:solidFill>
                          <a:latin typeface="+mn-lt"/>
                          <a:ea typeface="Times New Roman"/>
                          <a:cs typeface="Times New Roman"/>
                        </a:rPr>
                        <a:t>Positive (challenge)</a:t>
                      </a:r>
                      <a:endParaRPr lang="en-US" sz="1800" b="1" u="sng" dirty="0">
                        <a:solidFill>
                          <a:schemeClr val="bg1"/>
                        </a:solidFill>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ctr">
                        <a:spcAft>
                          <a:spcPts val="0"/>
                        </a:spcAft>
                      </a:pPr>
                      <a:r>
                        <a:rPr lang="en-GB" sz="1800" b="0" u="none" strike="noStrike" dirty="0">
                          <a:solidFill>
                            <a:schemeClr val="bg1"/>
                          </a:solidFill>
                          <a:latin typeface="+mn-lt"/>
                          <a:ea typeface="Times New Roman"/>
                          <a:cs typeface="Times New Roman"/>
                        </a:rPr>
                        <a:t>Eustress</a:t>
                      </a:r>
                      <a:endParaRPr lang="en-US" sz="1800" b="1" u="sng" dirty="0">
                        <a:solidFill>
                          <a:schemeClr val="bg1"/>
                        </a:solidFill>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ctr">
                        <a:spcAft>
                          <a:spcPts val="0"/>
                        </a:spcAft>
                      </a:pPr>
                      <a:r>
                        <a:rPr lang="en-GB" sz="1800" b="0" u="none" strike="noStrike" dirty="0">
                          <a:solidFill>
                            <a:schemeClr val="bg1"/>
                          </a:solidFill>
                          <a:latin typeface="+mn-lt"/>
                          <a:ea typeface="Times New Roman"/>
                          <a:cs typeface="Times New Roman"/>
                        </a:rPr>
                        <a:t>Enhanced Performance</a:t>
                      </a:r>
                      <a:endParaRPr lang="en-US" sz="1800" b="1" u="sng" dirty="0">
                        <a:solidFill>
                          <a:schemeClr val="bg1"/>
                        </a:solidFill>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10001"/>
                  </a:ext>
                </a:extLst>
              </a:tr>
              <a:tr h="908546">
                <a:tc vMerge="1">
                  <a:txBody>
                    <a:bodyPr/>
                    <a:lstStyle/>
                    <a:p>
                      <a:endParaRPr lang="en-US"/>
                    </a:p>
                  </a:txBody>
                  <a:tcPr/>
                </a:tc>
                <a:tc>
                  <a:txBody>
                    <a:bodyPr/>
                    <a:lstStyle/>
                    <a:p>
                      <a:pPr algn="ctr">
                        <a:spcAft>
                          <a:spcPts val="0"/>
                        </a:spcAft>
                      </a:pPr>
                      <a:r>
                        <a:rPr lang="en-GB" sz="1800" b="0" u="none" strike="noStrike">
                          <a:solidFill>
                            <a:schemeClr val="bg1"/>
                          </a:solidFill>
                          <a:latin typeface="+mn-lt"/>
                          <a:ea typeface="Times New Roman"/>
                          <a:cs typeface="Times New Roman"/>
                        </a:rPr>
                        <a:t>Negative (threat)</a:t>
                      </a:r>
                      <a:endParaRPr lang="en-US" sz="1800" b="1" u="sng">
                        <a:solidFill>
                          <a:schemeClr val="bg1"/>
                        </a:solidFill>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ctr">
                        <a:spcAft>
                          <a:spcPts val="0"/>
                        </a:spcAft>
                      </a:pPr>
                      <a:r>
                        <a:rPr lang="en-GB" sz="1800" b="0" u="none" strike="noStrike" dirty="0">
                          <a:solidFill>
                            <a:schemeClr val="bg1"/>
                          </a:solidFill>
                          <a:latin typeface="+mn-lt"/>
                          <a:ea typeface="Times New Roman"/>
                          <a:cs typeface="Times New Roman"/>
                        </a:rPr>
                        <a:t>Distress</a:t>
                      </a:r>
                      <a:endParaRPr lang="en-US" sz="1800" b="1" u="sng" dirty="0">
                        <a:solidFill>
                          <a:schemeClr val="bg1"/>
                        </a:solidFill>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ctr">
                        <a:spcAft>
                          <a:spcPts val="0"/>
                        </a:spcAft>
                      </a:pPr>
                      <a:r>
                        <a:rPr lang="en-GB" sz="1800" b="0" u="none" strike="noStrike" dirty="0">
                          <a:solidFill>
                            <a:schemeClr val="bg1"/>
                          </a:solidFill>
                          <a:latin typeface="+mn-lt"/>
                          <a:ea typeface="Times New Roman"/>
                          <a:cs typeface="Times New Roman"/>
                        </a:rPr>
                        <a:t>Impaired Performance</a:t>
                      </a:r>
                      <a:endParaRPr lang="en-US" sz="1800" b="1" u="sng" dirty="0">
                        <a:solidFill>
                          <a:schemeClr val="bg1"/>
                        </a:solidFill>
                        <a:latin typeface="+mn-lt"/>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10002"/>
                  </a:ext>
                </a:extLst>
              </a:tr>
            </a:tbl>
          </a:graphicData>
        </a:graphic>
      </p:graphicFrame>
      <p:sp>
        <p:nvSpPr>
          <p:cNvPr id="6" name="Slide Number Placeholder 5"/>
          <p:cNvSpPr>
            <a:spLocks noGrp="1"/>
          </p:cNvSpPr>
          <p:nvPr>
            <p:ph type="sldNum" sz="quarter" idx="12"/>
          </p:nvPr>
        </p:nvSpPr>
        <p:spPr>
          <a:xfrm>
            <a:off x="7086600" y="6492875"/>
            <a:ext cx="2057400" cy="365125"/>
          </a:xfrm>
        </p:spPr>
        <p:txBody>
          <a:bodyPr/>
          <a:lstStyle/>
          <a:p>
            <a:pPr>
              <a:defRPr/>
            </a:pPr>
            <a:fld id="{45B70030-C5ED-4C20-AA4F-60533FC034F7}" type="slidenum">
              <a:rPr lang="en-US" smtClean="0"/>
              <a:pPr>
                <a:defRPr/>
              </a:pPr>
              <a:t>34</a:t>
            </a:fld>
            <a:endParaRPr lang="en-US"/>
          </a:p>
        </p:txBody>
      </p:sp>
      <p:sp>
        <p:nvSpPr>
          <p:cNvPr id="9" name="TextBox 8">
            <a:extLst>
              <a:ext uri="{FF2B5EF4-FFF2-40B4-BE49-F238E27FC236}">
                <a16:creationId xmlns:a16="http://schemas.microsoft.com/office/drawing/2014/main" id="{3CB295A8-DF3D-E04C-81C3-F106CC05A1A7}"/>
              </a:ext>
            </a:extLst>
          </p:cNvPr>
          <p:cNvSpPr txBox="1"/>
          <p:nvPr/>
        </p:nvSpPr>
        <p:spPr>
          <a:xfrm>
            <a:off x="0" y="0"/>
            <a:ext cx="9144000" cy="461665"/>
          </a:xfrm>
          <a:prstGeom prst="rect">
            <a:avLst/>
          </a:prstGeom>
          <a:solidFill>
            <a:srgbClr val="FF40FF"/>
          </a:solidFill>
          <a:ln>
            <a:solidFill>
              <a:schemeClr val="bg1"/>
            </a:solidFill>
          </a:ln>
        </p:spPr>
        <p:txBody>
          <a:bodyPr wrap="square" rtlCol="0">
            <a:spAutoFit/>
          </a:bodyPr>
          <a:lstStyle/>
          <a:p>
            <a:pPr algn="ctr"/>
            <a:r>
              <a:rPr lang="en-US" sz="2400" b="1" dirty="0">
                <a:solidFill>
                  <a:schemeClr val="bg1"/>
                </a:solidFill>
              </a:rPr>
              <a:t>MENTAL SKILLS – STRESS MANAGEMENT</a:t>
            </a:r>
          </a:p>
        </p:txBody>
      </p:sp>
      <p:sp>
        <p:nvSpPr>
          <p:cNvPr id="10" name="Footer Placeholder 3">
            <a:extLst>
              <a:ext uri="{FF2B5EF4-FFF2-40B4-BE49-F238E27FC236}">
                <a16:creationId xmlns:a16="http://schemas.microsoft.com/office/drawing/2014/main" id="{6898900E-7F0E-F945-9F8F-F99633E76AD8}"/>
              </a:ext>
            </a:extLst>
          </p:cNvPr>
          <p:cNvSpPr>
            <a:spLocks noGrp="1"/>
          </p:cNvSpPr>
          <p:nvPr>
            <p:ph type="ftr" sz="quarter" idx="11"/>
          </p:nvPr>
        </p:nvSpPr>
        <p:spPr>
          <a:xfrm>
            <a:off x="3028950" y="6356351"/>
            <a:ext cx="3086100" cy="365125"/>
          </a:xfrm>
        </p:spPr>
        <p:txBody>
          <a:bodyPr/>
          <a:lstStyle/>
          <a:p>
            <a:r>
              <a:rPr lang="en-US"/>
              <a:t>©PE STUDIES RESOURCES</a:t>
            </a:r>
          </a:p>
        </p:txBody>
      </p:sp>
      <p:pic>
        <p:nvPicPr>
          <p:cNvPr id="11" name="Picture 2">
            <a:hlinkClick r:id="" action="ppaction://hlinkshowjump?jump=firstslide"/>
            <a:extLst>
              <a:ext uri="{FF2B5EF4-FFF2-40B4-BE49-F238E27FC236}">
                <a16:creationId xmlns:a16="http://schemas.microsoft.com/office/drawing/2014/main" id="{C281BCD2-7038-454E-A423-D6321FC3B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hlinkClick r:id="rId4" action="ppaction://hlinksldjump"/>
            <a:extLst>
              <a:ext uri="{FF2B5EF4-FFF2-40B4-BE49-F238E27FC236}">
                <a16:creationId xmlns:a16="http://schemas.microsoft.com/office/drawing/2014/main" id="{9DA860D4-323D-1E4F-876F-1C867EA6B652}"/>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Tree>
    <p:extLst>
      <p:ext uri="{BB962C8B-B14F-4D97-AF65-F5344CB8AC3E}">
        <p14:creationId xmlns:p14="http://schemas.microsoft.com/office/powerpoint/2010/main" val="1650740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8418" y="1766349"/>
            <a:ext cx="8610600" cy="3139321"/>
          </a:xfrm>
          <a:prstGeom prst="rect">
            <a:avLst/>
          </a:prstGeom>
          <a:solidFill>
            <a:schemeClr val="bg1"/>
          </a:solidFill>
          <a:ln>
            <a:solidFill>
              <a:srgbClr val="FF40FF"/>
            </a:solidFill>
          </a:ln>
        </p:spPr>
        <p:txBody>
          <a:bodyPr wrap="square">
            <a:spAutoFit/>
          </a:bodyPr>
          <a:lstStyle/>
          <a:p>
            <a:pPr marL="457200" indent="-825500">
              <a:defRPr/>
            </a:pPr>
            <a:endParaRPr lang="en-US" sz="2400" dirty="0">
              <a:solidFill>
                <a:srgbClr val="FFFF00"/>
              </a:solidFill>
            </a:endParaRPr>
          </a:p>
          <a:p>
            <a:pPr marL="457200" indent="-825500">
              <a:defRPr/>
            </a:pPr>
            <a:endParaRPr lang="en-US" sz="1000" dirty="0">
              <a:solidFill>
                <a:srgbClr val="FFFF00"/>
              </a:solidFill>
              <a:latin typeface="+mn-lt"/>
            </a:endParaRPr>
          </a:p>
          <a:p>
            <a:pPr marL="457200" indent="-825500">
              <a:defRPr/>
            </a:pPr>
            <a:r>
              <a:rPr lang="en-US" dirty="0">
                <a:latin typeface="+mn-lt"/>
              </a:rPr>
              <a:t>Situation stress is affected by 2 main factors;</a:t>
            </a:r>
          </a:p>
          <a:p>
            <a:pPr marL="457200" indent="-825500">
              <a:defRPr/>
            </a:pPr>
            <a:endParaRPr lang="en-US" sz="1000" dirty="0">
              <a:latin typeface="+mn-lt"/>
            </a:endParaRPr>
          </a:p>
          <a:p>
            <a:pPr indent="85726">
              <a:buFont typeface="+mj-lt"/>
              <a:buAutoNum type="arabicPeriod"/>
              <a:defRPr/>
            </a:pPr>
            <a:r>
              <a:rPr lang="en-US" b="1" dirty="0">
                <a:latin typeface="+mn-lt"/>
              </a:rPr>
              <a:t>   </a:t>
            </a:r>
            <a:r>
              <a:rPr lang="en-US" b="1" u="sng" dirty="0">
                <a:latin typeface="+mn-lt"/>
              </a:rPr>
              <a:t>The importance of the game</a:t>
            </a:r>
          </a:p>
          <a:p>
            <a:pPr marL="285750" indent="-285750">
              <a:buFont typeface="Arial" panose="020B0604020202020204" pitchFamily="34" charset="0"/>
              <a:buChar char="•"/>
              <a:defRPr/>
            </a:pPr>
            <a:r>
              <a:rPr lang="en-US" dirty="0">
                <a:latin typeface="+mn-lt"/>
              </a:rPr>
              <a:t>The more important the event, the greater the stress</a:t>
            </a:r>
            <a:r>
              <a:rPr lang="en-US" dirty="0"/>
              <a:t> – </a:t>
            </a:r>
            <a:r>
              <a:rPr lang="en-US" dirty="0">
                <a:latin typeface="+mn-lt"/>
              </a:rPr>
              <a:t>Grand Finals present more stress than qualifying games.</a:t>
            </a:r>
          </a:p>
          <a:p>
            <a:pPr marL="285750" indent="-285750">
              <a:buFont typeface="Arial" panose="020B0604020202020204" pitchFamily="34" charset="0"/>
              <a:buChar char="•"/>
              <a:defRPr/>
            </a:pPr>
            <a:r>
              <a:rPr lang="en-US" dirty="0">
                <a:latin typeface="+mn-lt"/>
              </a:rPr>
              <a:t>Experienced players cope with stress better than inexperienced players.</a:t>
            </a:r>
          </a:p>
          <a:p>
            <a:pPr marL="73025" lvl="1">
              <a:defRPr/>
            </a:pPr>
            <a:endParaRPr lang="en-US" sz="1000" dirty="0"/>
          </a:p>
          <a:p>
            <a:pPr indent="-384175">
              <a:defRPr/>
            </a:pPr>
            <a:r>
              <a:rPr lang="en-US" b="1" dirty="0">
                <a:latin typeface="+mn-lt"/>
              </a:rPr>
              <a:t>2.   </a:t>
            </a:r>
            <a:r>
              <a:rPr lang="en-US" b="1" u="sng" dirty="0">
                <a:latin typeface="+mn-lt"/>
              </a:rPr>
              <a:t>Result uncertainty</a:t>
            </a:r>
            <a:endParaRPr lang="en-US" u="sng" dirty="0">
              <a:latin typeface="+mn-lt"/>
            </a:endParaRPr>
          </a:p>
          <a:p>
            <a:pPr marL="285750" indent="-285750">
              <a:buFont typeface="Arial" panose="020B0604020202020204" pitchFamily="34" charset="0"/>
              <a:buChar char="•"/>
              <a:defRPr/>
            </a:pPr>
            <a:r>
              <a:rPr lang="en-US" dirty="0"/>
              <a:t>Stress levels increase if the teams are evenly matched and the result is likely to be very close. Predictable outcomes have lower stress levels.</a:t>
            </a:r>
            <a:endParaRPr lang="en-US" dirty="0">
              <a:latin typeface="+mn-lt"/>
            </a:endParaRPr>
          </a:p>
        </p:txBody>
      </p:sp>
      <p:sp>
        <p:nvSpPr>
          <p:cNvPr id="119811" name="TextBox 4"/>
          <p:cNvSpPr txBox="1">
            <a:spLocks noChangeArrowheads="1"/>
          </p:cNvSpPr>
          <p:nvPr/>
        </p:nvSpPr>
        <p:spPr bwMode="auto">
          <a:xfrm>
            <a:off x="298418" y="1008430"/>
            <a:ext cx="8610600" cy="646331"/>
          </a:xfrm>
          <a:prstGeom prst="rect">
            <a:avLst/>
          </a:prstGeom>
          <a:solidFill>
            <a:srgbClr val="76F112"/>
          </a:solidFill>
          <a:ln w="9525">
            <a:solidFill>
              <a:schemeClr val="tx1"/>
            </a:solidFill>
            <a:miter lim="800000"/>
            <a:headEnd/>
            <a:tailEnd/>
          </a:ln>
        </p:spPr>
        <p:txBody>
          <a:bodyPr wrap="square">
            <a:spAutoFit/>
          </a:bodyPr>
          <a:lstStyle/>
          <a:p>
            <a:r>
              <a:rPr lang="en-US" dirty="0">
                <a:latin typeface="Calibri" pitchFamily="34" charset="0"/>
              </a:rPr>
              <a:t>There are many factors which place stress on the athlete – these factors can be divided into </a:t>
            </a:r>
            <a:r>
              <a:rPr lang="en-US" u="sng" dirty="0">
                <a:latin typeface="Calibri" pitchFamily="34" charset="0"/>
              </a:rPr>
              <a:t>two categories</a:t>
            </a:r>
            <a:r>
              <a:rPr lang="en-US" dirty="0">
                <a:latin typeface="Calibri" pitchFamily="34" charset="0"/>
              </a:rPr>
              <a:t> – situational sources and personality sources</a:t>
            </a:r>
          </a:p>
        </p:txBody>
      </p:sp>
      <p:sp>
        <p:nvSpPr>
          <p:cNvPr id="5" name="Slide Number Placeholder 4"/>
          <p:cNvSpPr>
            <a:spLocks noGrp="1"/>
          </p:cNvSpPr>
          <p:nvPr>
            <p:ph type="sldNum" sz="quarter" idx="12"/>
          </p:nvPr>
        </p:nvSpPr>
        <p:spPr>
          <a:xfrm>
            <a:off x="7010400" y="6492875"/>
            <a:ext cx="2133600" cy="365125"/>
          </a:xfrm>
        </p:spPr>
        <p:txBody>
          <a:bodyPr/>
          <a:lstStyle/>
          <a:p>
            <a:fld id="{B6F15528-21DE-4FAA-801E-634DDDAF4B2B}" type="slidenum">
              <a:rPr lang="en-US" smtClean="0"/>
              <a:pPr/>
              <a:t>35</a:t>
            </a:fld>
            <a:endParaRPr lang="en-US" dirty="0"/>
          </a:p>
        </p:txBody>
      </p:sp>
      <p:sp>
        <p:nvSpPr>
          <p:cNvPr id="12" name="TextBox 11">
            <a:extLst>
              <a:ext uri="{FF2B5EF4-FFF2-40B4-BE49-F238E27FC236}">
                <a16:creationId xmlns:a16="http://schemas.microsoft.com/office/drawing/2014/main" id="{6997A6BE-9F36-CD42-93F3-EFDFF8BFB3CF}"/>
              </a:ext>
            </a:extLst>
          </p:cNvPr>
          <p:cNvSpPr txBox="1"/>
          <p:nvPr/>
        </p:nvSpPr>
        <p:spPr>
          <a:xfrm>
            <a:off x="0" y="0"/>
            <a:ext cx="9144000" cy="461665"/>
          </a:xfrm>
          <a:prstGeom prst="rect">
            <a:avLst/>
          </a:prstGeom>
          <a:solidFill>
            <a:srgbClr val="FF40FF"/>
          </a:solidFill>
          <a:ln>
            <a:solidFill>
              <a:schemeClr val="bg1"/>
            </a:solidFill>
          </a:ln>
        </p:spPr>
        <p:txBody>
          <a:bodyPr wrap="square" rtlCol="0">
            <a:spAutoFit/>
          </a:bodyPr>
          <a:lstStyle/>
          <a:p>
            <a:pPr algn="ctr"/>
            <a:r>
              <a:rPr lang="en-US" sz="2400" b="1" dirty="0">
                <a:solidFill>
                  <a:schemeClr val="bg1"/>
                </a:solidFill>
              </a:rPr>
              <a:t>MENTAL SKILLS – STRESS MANAGEMENT</a:t>
            </a:r>
          </a:p>
        </p:txBody>
      </p:sp>
      <p:sp>
        <p:nvSpPr>
          <p:cNvPr id="2" name="Rectangle 1">
            <a:extLst>
              <a:ext uri="{FF2B5EF4-FFF2-40B4-BE49-F238E27FC236}">
                <a16:creationId xmlns:a16="http://schemas.microsoft.com/office/drawing/2014/main" id="{4AA3DC01-6109-6E45-ADDA-2C1C692F7670}"/>
              </a:ext>
            </a:extLst>
          </p:cNvPr>
          <p:cNvSpPr/>
          <p:nvPr/>
        </p:nvSpPr>
        <p:spPr>
          <a:xfrm>
            <a:off x="336518" y="1808053"/>
            <a:ext cx="2104487" cy="369332"/>
          </a:xfrm>
          <a:prstGeom prst="rect">
            <a:avLst/>
          </a:prstGeom>
          <a:solidFill>
            <a:srgbClr val="FF0000"/>
          </a:solidFill>
          <a:ln>
            <a:solidFill>
              <a:schemeClr val="tx1"/>
            </a:solidFill>
          </a:ln>
        </p:spPr>
        <p:txBody>
          <a:bodyPr wrap="none">
            <a:spAutoFit/>
          </a:bodyPr>
          <a:lstStyle/>
          <a:p>
            <a:pPr>
              <a:defRPr/>
            </a:pPr>
            <a:r>
              <a:rPr lang="en-US" b="1" dirty="0">
                <a:solidFill>
                  <a:schemeClr val="bg1"/>
                </a:solidFill>
              </a:rPr>
              <a:t>1.  Situation sources</a:t>
            </a:r>
          </a:p>
        </p:txBody>
      </p:sp>
      <p:sp>
        <p:nvSpPr>
          <p:cNvPr id="10" name="Footer Placeholder 3">
            <a:extLst>
              <a:ext uri="{FF2B5EF4-FFF2-40B4-BE49-F238E27FC236}">
                <a16:creationId xmlns:a16="http://schemas.microsoft.com/office/drawing/2014/main" id="{411878B2-C97F-1A46-988A-9660B760F9B6}"/>
              </a:ext>
            </a:extLst>
          </p:cNvPr>
          <p:cNvSpPr>
            <a:spLocks noGrp="1"/>
          </p:cNvSpPr>
          <p:nvPr>
            <p:ph type="ftr" sz="quarter" idx="11"/>
          </p:nvPr>
        </p:nvSpPr>
        <p:spPr>
          <a:xfrm>
            <a:off x="3028950" y="6356351"/>
            <a:ext cx="3086100" cy="365125"/>
          </a:xfrm>
        </p:spPr>
        <p:txBody>
          <a:bodyPr/>
          <a:lstStyle/>
          <a:p>
            <a:r>
              <a:rPr lang="en-US"/>
              <a:t>©PE STUDIES RESOURCES</a:t>
            </a:r>
          </a:p>
        </p:txBody>
      </p:sp>
      <p:pic>
        <p:nvPicPr>
          <p:cNvPr id="11" name="Picture 2">
            <a:hlinkClick r:id="" action="ppaction://hlinkshowjump?jump=firstslide"/>
            <a:extLst>
              <a:ext uri="{FF2B5EF4-FFF2-40B4-BE49-F238E27FC236}">
                <a16:creationId xmlns:a16="http://schemas.microsoft.com/office/drawing/2014/main" id="{9F21F431-8BAA-BB42-88CE-FC82BAF7A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hlinkClick r:id="rId4" action="ppaction://hlinksldjump"/>
            <a:extLst>
              <a:ext uri="{FF2B5EF4-FFF2-40B4-BE49-F238E27FC236}">
                <a16:creationId xmlns:a16="http://schemas.microsoft.com/office/drawing/2014/main" id="{A48ACC32-622A-7B4D-B211-ED29DCA50E5A}"/>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Tree>
    <p:extLst>
      <p:ext uri="{BB962C8B-B14F-4D97-AF65-F5344CB8AC3E}">
        <p14:creationId xmlns:p14="http://schemas.microsoft.com/office/powerpoint/2010/main" val="929036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9691" y="969047"/>
            <a:ext cx="8764618" cy="1785104"/>
          </a:xfrm>
          <a:prstGeom prst="rect">
            <a:avLst/>
          </a:prstGeom>
          <a:solidFill>
            <a:schemeClr val="bg1"/>
          </a:solidFill>
          <a:ln>
            <a:solidFill>
              <a:srgbClr val="FF40FF"/>
            </a:solidFill>
          </a:ln>
        </p:spPr>
        <p:txBody>
          <a:bodyPr wrap="square">
            <a:spAutoFit/>
          </a:bodyPr>
          <a:lstStyle/>
          <a:p>
            <a:pPr marL="914400" lvl="1" indent="-514350" fontAlgn="auto">
              <a:spcBef>
                <a:spcPts val="0"/>
              </a:spcBef>
              <a:spcAft>
                <a:spcPts val="0"/>
              </a:spcAft>
              <a:buFont typeface="Constantia" pitchFamily="18" charset="0"/>
              <a:buAutoNum type="arabicPeriod" startAt="2"/>
              <a:defRPr/>
            </a:pPr>
            <a:endParaRPr lang="en-US" dirty="0">
              <a:solidFill>
                <a:srgbClr val="FFFF00"/>
              </a:solidFill>
            </a:endParaRPr>
          </a:p>
          <a:p>
            <a:pPr marL="914400" lvl="1" indent="-514350" fontAlgn="auto">
              <a:spcBef>
                <a:spcPts val="0"/>
              </a:spcBef>
              <a:spcAft>
                <a:spcPts val="0"/>
              </a:spcAft>
              <a:buFont typeface="Constantia" pitchFamily="18" charset="0"/>
              <a:buAutoNum type="arabicPeriod" startAt="2"/>
              <a:defRPr/>
            </a:pPr>
            <a:endParaRPr lang="en-US" sz="1000" dirty="0">
              <a:solidFill>
                <a:srgbClr val="FFFF00"/>
              </a:solidFill>
            </a:endParaRPr>
          </a:p>
          <a:p>
            <a:pPr marL="285750" lvl="1" indent="-285750">
              <a:buFont typeface="Arial" panose="020B0604020202020204" pitchFamily="34" charset="0"/>
              <a:buChar char="•"/>
              <a:tabLst>
                <a:tab pos="712788" algn="l"/>
              </a:tabLst>
              <a:defRPr/>
            </a:pPr>
            <a:r>
              <a:rPr lang="en-US" dirty="0">
                <a:latin typeface="+mn-lt"/>
              </a:rPr>
              <a:t>An athletes personality affects how they perceive situations and therefore the amount of stress they experience – challenge vs. threat – “I can’t do this” vs “I’ve been waiting for this opportunity for years! I’m gonna have a crack at it”. </a:t>
            </a:r>
          </a:p>
          <a:p>
            <a:pPr marL="357188" lvl="2" fontAlgn="auto">
              <a:spcBef>
                <a:spcPts val="0"/>
              </a:spcBef>
              <a:spcAft>
                <a:spcPts val="0"/>
              </a:spcAft>
              <a:tabLst>
                <a:tab pos="712788" algn="l"/>
              </a:tabLst>
              <a:defRPr/>
            </a:pPr>
            <a:endParaRPr lang="en-US" sz="1000" dirty="0">
              <a:latin typeface="+mn-lt"/>
            </a:endParaRPr>
          </a:p>
          <a:p>
            <a:pPr marL="185738" lvl="1" indent="-285750">
              <a:buFont typeface="Arial" panose="020B0604020202020204" pitchFamily="34" charset="0"/>
              <a:buChar char="•"/>
              <a:tabLst>
                <a:tab pos="712788" algn="l"/>
              </a:tabLst>
              <a:defRPr/>
            </a:pPr>
            <a:r>
              <a:rPr lang="en-US" dirty="0">
                <a:latin typeface="+mn-lt"/>
              </a:rPr>
              <a:t>Individual differences impact on how stressful a particular situation is to the athlete.</a:t>
            </a:r>
            <a:endParaRPr lang="en-AU" dirty="0">
              <a:latin typeface="+mn-lt"/>
            </a:endParaRPr>
          </a:p>
        </p:txBody>
      </p:sp>
      <p:sp>
        <p:nvSpPr>
          <p:cNvPr id="9" name="Slide Number Placeholder 8"/>
          <p:cNvSpPr>
            <a:spLocks noGrp="1"/>
          </p:cNvSpPr>
          <p:nvPr>
            <p:ph type="sldNum" sz="quarter" idx="12"/>
          </p:nvPr>
        </p:nvSpPr>
        <p:spPr/>
        <p:txBody>
          <a:bodyPr/>
          <a:lstStyle/>
          <a:p>
            <a:pPr>
              <a:defRPr/>
            </a:pPr>
            <a:fld id="{45B70030-C5ED-4C20-AA4F-60533FC034F7}" type="slidenum">
              <a:rPr lang="en-US" smtClean="0"/>
              <a:pPr>
                <a:defRPr/>
              </a:pPr>
              <a:t>36</a:t>
            </a:fld>
            <a:endParaRPr lang="en-US"/>
          </a:p>
        </p:txBody>
      </p:sp>
      <p:pic>
        <p:nvPicPr>
          <p:cNvPr id="71682" name="Picture 2" descr="Attack Goalie by Dennis Dalton."/>
          <p:cNvPicPr>
            <a:picLocks noChangeAspect="1" noChangeArrowheads="1"/>
          </p:cNvPicPr>
          <p:nvPr/>
        </p:nvPicPr>
        <p:blipFill>
          <a:blip r:embed="rId2" cstate="print"/>
          <a:srcRect/>
          <a:stretch>
            <a:fillRect/>
          </a:stretch>
        </p:blipFill>
        <p:spPr bwMode="auto">
          <a:xfrm>
            <a:off x="189691" y="3106736"/>
            <a:ext cx="2496360" cy="3401035"/>
          </a:xfrm>
          <a:prstGeom prst="rect">
            <a:avLst/>
          </a:prstGeom>
          <a:noFill/>
        </p:spPr>
      </p:pic>
      <p:sp>
        <p:nvSpPr>
          <p:cNvPr id="10" name="Rectangle 9"/>
          <p:cNvSpPr/>
          <p:nvPr/>
        </p:nvSpPr>
        <p:spPr>
          <a:xfrm>
            <a:off x="942964" y="6467106"/>
            <a:ext cx="2057400" cy="184666"/>
          </a:xfrm>
          <a:prstGeom prst="rect">
            <a:avLst/>
          </a:prstGeom>
        </p:spPr>
        <p:txBody>
          <a:bodyPr wrap="square">
            <a:spAutoFit/>
          </a:bodyPr>
          <a:lstStyle/>
          <a:p>
            <a:r>
              <a:rPr lang="en-AU" sz="600" dirty="0"/>
              <a:t>www.flickr.com/photos/mylifeswork/3361553270/</a:t>
            </a:r>
          </a:p>
        </p:txBody>
      </p:sp>
      <p:sp>
        <p:nvSpPr>
          <p:cNvPr id="11" name="TextBox 10"/>
          <p:cNvSpPr txBox="1"/>
          <p:nvPr/>
        </p:nvSpPr>
        <p:spPr>
          <a:xfrm>
            <a:off x="3376606" y="3817644"/>
            <a:ext cx="3500462" cy="1631216"/>
          </a:xfrm>
          <a:prstGeom prst="rect">
            <a:avLst/>
          </a:prstGeom>
          <a:solidFill>
            <a:srgbClr val="76F112"/>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AU" dirty="0">
                <a:solidFill>
                  <a:schemeClr val="tx1"/>
                </a:solidFill>
              </a:rPr>
              <a:t>The goal tender can either view  the game as a challenge to be met or as a threat.</a:t>
            </a:r>
          </a:p>
          <a:p>
            <a:endParaRPr lang="en-AU" sz="1000" dirty="0">
              <a:solidFill>
                <a:schemeClr val="tx1"/>
              </a:solidFill>
            </a:endParaRPr>
          </a:p>
          <a:p>
            <a:pPr algn="ctr"/>
            <a:r>
              <a:rPr lang="en-AU" dirty="0">
                <a:solidFill>
                  <a:schemeClr val="tx1"/>
                </a:solidFill>
              </a:rPr>
              <a:t>Viewing the game as a threat increases the stress he feels</a:t>
            </a:r>
          </a:p>
        </p:txBody>
      </p:sp>
      <p:sp>
        <p:nvSpPr>
          <p:cNvPr id="14" name="TextBox 13">
            <a:extLst>
              <a:ext uri="{FF2B5EF4-FFF2-40B4-BE49-F238E27FC236}">
                <a16:creationId xmlns:a16="http://schemas.microsoft.com/office/drawing/2014/main" id="{B51FF789-0792-3441-B572-E1EA476A1219}"/>
              </a:ext>
            </a:extLst>
          </p:cNvPr>
          <p:cNvSpPr txBox="1"/>
          <p:nvPr/>
        </p:nvSpPr>
        <p:spPr>
          <a:xfrm>
            <a:off x="0" y="0"/>
            <a:ext cx="9144000" cy="461665"/>
          </a:xfrm>
          <a:prstGeom prst="rect">
            <a:avLst/>
          </a:prstGeom>
          <a:solidFill>
            <a:srgbClr val="FF40FF"/>
          </a:solidFill>
          <a:ln>
            <a:solidFill>
              <a:schemeClr val="bg1"/>
            </a:solidFill>
          </a:ln>
        </p:spPr>
        <p:txBody>
          <a:bodyPr wrap="square" rtlCol="0">
            <a:spAutoFit/>
          </a:bodyPr>
          <a:lstStyle/>
          <a:p>
            <a:pPr algn="ctr"/>
            <a:r>
              <a:rPr lang="en-US" sz="2400" b="1" dirty="0">
                <a:solidFill>
                  <a:schemeClr val="bg1"/>
                </a:solidFill>
              </a:rPr>
              <a:t>MENTAL SKILLS – STRESS MANAGEMENT</a:t>
            </a:r>
          </a:p>
        </p:txBody>
      </p:sp>
      <p:sp>
        <p:nvSpPr>
          <p:cNvPr id="8" name="Rectangle 7">
            <a:extLst>
              <a:ext uri="{FF2B5EF4-FFF2-40B4-BE49-F238E27FC236}">
                <a16:creationId xmlns:a16="http://schemas.microsoft.com/office/drawing/2014/main" id="{A43C46CE-FDDF-9049-9114-7683C17FFD49}"/>
              </a:ext>
            </a:extLst>
          </p:cNvPr>
          <p:cNvSpPr/>
          <p:nvPr/>
        </p:nvSpPr>
        <p:spPr>
          <a:xfrm>
            <a:off x="232922" y="1005947"/>
            <a:ext cx="2063194" cy="369332"/>
          </a:xfrm>
          <a:prstGeom prst="rect">
            <a:avLst/>
          </a:prstGeom>
          <a:solidFill>
            <a:srgbClr val="FF0000"/>
          </a:solidFill>
          <a:ln>
            <a:solidFill>
              <a:schemeClr val="tx1"/>
            </a:solidFill>
          </a:ln>
        </p:spPr>
        <p:txBody>
          <a:bodyPr wrap="none">
            <a:spAutoFit/>
          </a:bodyPr>
          <a:lstStyle/>
          <a:p>
            <a:pPr>
              <a:defRPr/>
            </a:pPr>
            <a:r>
              <a:rPr lang="en-US" b="1" dirty="0">
                <a:solidFill>
                  <a:schemeClr val="bg1"/>
                </a:solidFill>
              </a:rPr>
              <a:t>2.  Personal sources</a:t>
            </a:r>
          </a:p>
        </p:txBody>
      </p:sp>
      <p:sp>
        <p:nvSpPr>
          <p:cNvPr id="12" name="Footer Placeholder 3">
            <a:extLst>
              <a:ext uri="{FF2B5EF4-FFF2-40B4-BE49-F238E27FC236}">
                <a16:creationId xmlns:a16="http://schemas.microsoft.com/office/drawing/2014/main" id="{F94AA7B6-02CB-5D47-ADAD-2EDF2FF2CD84}"/>
              </a:ext>
            </a:extLst>
          </p:cNvPr>
          <p:cNvSpPr>
            <a:spLocks noGrp="1"/>
          </p:cNvSpPr>
          <p:nvPr>
            <p:ph type="ftr" sz="quarter" idx="11"/>
          </p:nvPr>
        </p:nvSpPr>
        <p:spPr>
          <a:xfrm>
            <a:off x="3028950" y="6356351"/>
            <a:ext cx="3086100" cy="365125"/>
          </a:xfrm>
        </p:spPr>
        <p:txBody>
          <a:bodyPr/>
          <a:lstStyle/>
          <a:p>
            <a:r>
              <a:rPr lang="en-US"/>
              <a:t>©PE STUDIES RESOURCES</a:t>
            </a:r>
          </a:p>
        </p:txBody>
      </p:sp>
      <p:pic>
        <p:nvPicPr>
          <p:cNvPr id="13" name="Picture 2">
            <a:hlinkClick r:id="" action="ppaction://hlinkshowjump?jump=firstslide"/>
            <a:extLst>
              <a:ext uri="{FF2B5EF4-FFF2-40B4-BE49-F238E27FC236}">
                <a16:creationId xmlns:a16="http://schemas.microsoft.com/office/drawing/2014/main" id="{89CBC358-757B-8140-95A6-0E135077A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hlinkClick r:id="rId4" action="ppaction://hlinksldjump"/>
            <a:extLst>
              <a:ext uri="{FF2B5EF4-FFF2-40B4-BE49-F238E27FC236}">
                <a16:creationId xmlns:a16="http://schemas.microsoft.com/office/drawing/2014/main" id="{C5321F14-6ED5-DA41-B6AF-30534F2AA83F}"/>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Tree>
    <p:extLst>
      <p:ext uri="{BB962C8B-B14F-4D97-AF65-F5344CB8AC3E}">
        <p14:creationId xmlns:p14="http://schemas.microsoft.com/office/powerpoint/2010/main" val="32729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Content Placeholder 1"/>
          <p:cNvSpPr>
            <a:spLocks noGrp="1"/>
          </p:cNvSpPr>
          <p:nvPr>
            <p:ph idx="1"/>
          </p:nvPr>
        </p:nvSpPr>
        <p:spPr>
          <a:xfrm>
            <a:off x="292100" y="1143303"/>
            <a:ext cx="8559800" cy="617629"/>
          </a:xfrm>
          <a:solidFill>
            <a:srgbClr val="76F112"/>
          </a:solidFill>
          <a:ln>
            <a:solidFill>
              <a:schemeClr val="tx1"/>
            </a:solidFill>
          </a:ln>
        </p:spPr>
        <p:txBody>
          <a:bodyPr>
            <a:normAutofit/>
          </a:bodyPr>
          <a:lstStyle/>
          <a:p>
            <a:pPr marL="0" indent="0" algn="ctr">
              <a:buNone/>
            </a:pPr>
            <a:r>
              <a:rPr lang="en-US" sz="1800" dirty="0"/>
              <a:t>Stress and anxiety cause changes to the normal psychological and physiological functioning of the body.</a:t>
            </a:r>
          </a:p>
        </p:txBody>
      </p:sp>
      <p:sp>
        <p:nvSpPr>
          <p:cNvPr id="132100" name="TextBox 6"/>
          <p:cNvSpPr txBox="1">
            <a:spLocks noChangeArrowheads="1"/>
          </p:cNvSpPr>
          <p:nvPr/>
        </p:nvSpPr>
        <p:spPr bwMode="auto">
          <a:xfrm>
            <a:off x="916335" y="2489945"/>
            <a:ext cx="3275961" cy="2862322"/>
          </a:xfrm>
          <a:prstGeom prst="rect">
            <a:avLst/>
          </a:prstGeom>
          <a:solidFill>
            <a:schemeClr val="bg1"/>
          </a:solidFill>
          <a:ln w="9525">
            <a:solidFill>
              <a:schemeClr val="accent4"/>
            </a:solidFill>
            <a:miter lim="800000"/>
            <a:headEnd/>
            <a:tailEnd/>
          </a:ln>
        </p:spPr>
        <p:txBody>
          <a:bodyPr wrap="square">
            <a:spAutoFit/>
          </a:bodyPr>
          <a:lstStyle/>
          <a:p>
            <a:pPr marL="285750" indent="-285750">
              <a:buFont typeface="Cambria Math" panose="02040503050406030204" pitchFamily="18" charset="0"/>
              <a:buChar char="⎯"/>
            </a:pPr>
            <a:r>
              <a:rPr lang="en-US" dirty="0">
                <a:latin typeface="Calibri" pitchFamily="34" charset="0"/>
              </a:rPr>
              <a:t>Dry mouth</a:t>
            </a:r>
          </a:p>
          <a:p>
            <a:pPr marL="285750" indent="-285750">
              <a:buFont typeface="Cambria Math" panose="02040503050406030204" pitchFamily="18" charset="0"/>
              <a:buChar char="⎯"/>
            </a:pPr>
            <a:r>
              <a:rPr lang="en-US" dirty="0">
                <a:latin typeface="Calibri" pitchFamily="34" charset="0"/>
              </a:rPr>
              <a:t>Increased blood pressure</a:t>
            </a:r>
          </a:p>
          <a:p>
            <a:pPr marL="285750" indent="-285750">
              <a:buFont typeface="Cambria Math" panose="02040503050406030204" pitchFamily="18" charset="0"/>
              <a:buChar char="⎯"/>
            </a:pPr>
            <a:r>
              <a:rPr lang="en-US" dirty="0">
                <a:latin typeface="Calibri" pitchFamily="34" charset="0"/>
              </a:rPr>
              <a:t>Nausea</a:t>
            </a:r>
          </a:p>
          <a:p>
            <a:pPr marL="285750" indent="-285750">
              <a:buFont typeface="Cambria Math" panose="02040503050406030204" pitchFamily="18" charset="0"/>
              <a:buChar char="⎯"/>
            </a:pPr>
            <a:r>
              <a:rPr lang="en-US" dirty="0">
                <a:latin typeface="Calibri" pitchFamily="34" charset="0"/>
              </a:rPr>
              <a:t>Vomiting</a:t>
            </a:r>
          </a:p>
          <a:p>
            <a:pPr marL="285750" indent="-285750">
              <a:buFont typeface="Cambria Math" panose="02040503050406030204" pitchFamily="18" charset="0"/>
              <a:buChar char="⎯"/>
            </a:pPr>
            <a:r>
              <a:rPr lang="en-US" dirty="0">
                <a:latin typeface="Calibri" pitchFamily="34" charset="0"/>
              </a:rPr>
              <a:t>Sleeplessness</a:t>
            </a:r>
          </a:p>
          <a:p>
            <a:pPr marL="285750" indent="-285750">
              <a:buFont typeface="Cambria Math" panose="02040503050406030204" pitchFamily="18" charset="0"/>
              <a:buChar char="⎯"/>
            </a:pPr>
            <a:r>
              <a:rPr lang="en-US" dirty="0">
                <a:latin typeface="Calibri" pitchFamily="34" charset="0"/>
              </a:rPr>
              <a:t>Muscular tension</a:t>
            </a:r>
          </a:p>
          <a:p>
            <a:pPr marL="285750" indent="-285750">
              <a:buFont typeface="Cambria Math" panose="02040503050406030204" pitchFamily="18" charset="0"/>
              <a:buChar char="⎯"/>
            </a:pPr>
            <a:r>
              <a:rPr lang="en-US" dirty="0">
                <a:latin typeface="Calibri" pitchFamily="34" charset="0"/>
              </a:rPr>
              <a:t>Increased respiration rate</a:t>
            </a:r>
          </a:p>
          <a:p>
            <a:pPr marL="285750" indent="-285750">
              <a:buFont typeface="Cambria Math" panose="02040503050406030204" pitchFamily="18" charset="0"/>
              <a:buChar char="⎯"/>
            </a:pPr>
            <a:r>
              <a:rPr lang="en-US" dirty="0">
                <a:latin typeface="Calibri" pitchFamily="34" charset="0"/>
              </a:rPr>
              <a:t>Need to urinate</a:t>
            </a:r>
          </a:p>
          <a:p>
            <a:pPr marL="285750" indent="-285750">
              <a:buFont typeface="Cambria Math" panose="02040503050406030204" pitchFamily="18" charset="0"/>
              <a:buChar char="⎯"/>
            </a:pPr>
            <a:r>
              <a:rPr lang="en-US" dirty="0">
                <a:latin typeface="Calibri" pitchFamily="34" charset="0"/>
              </a:rPr>
              <a:t>“Butterflies”</a:t>
            </a:r>
          </a:p>
          <a:p>
            <a:pPr marL="285750" indent="-285750">
              <a:buFont typeface="Cambria Math" panose="02040503050406030204" pitchFamily="18" charset="0"/>
              <a:buChar char="⎯"/>
            </a:pPr>
            <a:r>
              <a:rPr lang="en-US" dirty="0">
                <a:latin typeface="Calibri" pitchFamily="34" charset="0"/>
              </a:rPr>
              <a:t>Increased adrenalin levels</a:t>
            </a:r>
          </a:p>
        </p:txBody>
      </p:sp>
      <p:sp>
        <p:nvSpPr>
          <p:cNvPr id="132101" name="TextBox 7"/>
          <p:cNvSpPr txBox="1">
            <a:spLocks noChangeArrowheads="1"/>
          </p:cNvSpPr>
          <p:nvPr/>
        </p:nvSpPr>
        <p:spPr bwMode="auto">
          <a:xfrm>
            <a:off x="4914900" y="2489945"/>
            <a:ext cx="3312766" cy="2308324"/>
          </a:xfrm>
          <a:prstGeom prst="rect">
            <a:avLst/>
          </a:prstGeom>
          <a:solidFill>
            <a:schemeClr val="bg1"/>
          </a:solidFill>
          <a:ln w="9525">
            <a:solidFill>
              <a:schemeClr val="accent4"/>
            </a:solidFill>
            <a:miter lim="800000"/>
            <a:headEnd/>
            <a:tailEnd/>
          </a:ln>
        </p:spPr>
        <p:txBody>
          <a:bodyPr wrap="square">
            <a:spAutoFit/>
          </a:bodyPr>
          <a:lstStyle/>
          <a:p>
            <a:pPr marL="285750" indent="-285750">
              <a:buFont typeface="Cambria Math" panose="02040503050406030204" pitchFamily="18" charset="0"/>
              <a:buChar char="⎯"/>
            </a:pPr>
            <a:r>
              <a:rPr lang="en-US" dirty="0">
                <a:latin typeface="Calibri" pitchFamily="34" charset="0"/>
              </a:rPr>
              <a:t>Indecision </a:t>
            </a:r>
          </a:p>
          <a:p>
            <a:pPr marL="285750" indent="-285750">
              <a:buFont typeface="Cambria Math" panose="02040503050406030204" pitchFamily="18" charset="0"/>
              <a:buChar char="⎯"/>
            </a:pPr>
            <a:r>
              <a:rPr lang="en-US" dirty="0">
                <a:latin typeface="Calibri" pitchFamily="34" charset="0"/>
              </a:rPr>
              <a:t>Poor decision making</a:t>
            </a:r>
          </a:p>
          <a:p>
            <a:pPr marL="285750" indent="-285750">
              <a:buFont typeface="Cambria Math" panose="02040503050406030204" pitchFamily="18" charset="0"/>
              <a:buChar char="⎯"/>
            </a:pPr>
            <a:r>
              <a:rPr lang="en-US" dirty="0">
                <a:latin typeface="Calibri" pitchFamily="34" charset="0"/>
              </a:rPr>
              <a:t>Missed cues</a:t>
            </a:r>
          </a:p>
          <a:p>
            <a:pPr marL="285750" indent="-285750">
              <a:buFont typeface="Cambria Math" panose="02040503050406030204" pitchFamily="18" charset="0"/>
              <a:buChar char="⎯"/>
            </a:pPr>
            <a:r>
              <a:rPr lang="en-US" dirty="0">
                <a:latin typeface="Calibri" pitchFamily="34" charset="0"/>
              </a:rPr>
              <a:t>Imagined cues</a:t>
            </a:r>
          </a:p>
          <a:p>
            <a:pPr marL="285750" indent="-285750">
              <a:buFont typeface="Cambria Math" panose="02040503050406030204" pitchFamily="18" charset="0"/>
              <a:buChar char="⎯"/>
            </a:pPr>
            <a:r>
              <a:rPr lang="en-US" dirty="0">
                <a:latin typeface="Calibri" pitchFamily="34" charset="0"/>
              </a:rPr>
              <a:t>Irritability</a:t>
            </a:r>
          </a:p>
          <a:p>
            <a:pPr marL="285750" indent="-285750">
              <a:buFont typeface="Cambria Math" panose="02040503050406030204" pitchFamily="18" charset="0"/>
              <a:buChar char="⎯"/>
            </a:pPr>
            <a:r>
              <a:rPr lang="en-US" dirty="0">
                <a:latin typeface="Calibri" pitchFamily="34" charset="0"/>
              </a:rPr>
              <a:t>Fear</a:t>
            </a:r>
          </a:p>
          <a:p>
            <a:pPr marL="285750" indent="-285750">
              <a:buFont typeface="Cambria Math" panose="02040503050406030204" pitchFamily="18" charset="0"/>
              <a:buChar char="⎯"/>
            </a:pPr>
            <a:r>
              <a:rPr lang="en-US" dirty="0">
                <a:latin typeface="Calibri" pitchFamily="34" charset="0"/>
              </a:rPr>
              <a:t>Confusion</a:t>
            </a:r>
          </a:p>
          <a:p>
            <a:pPr marL="285750" indent="-285750">
              <a:buFont typeface="Cambria Math" panose="02040503050406030204" pitchFamily="18" charset="0"/>
              <a:buChar char="⎯"/>
            </a:pPr>
            <a:r>
              <a:rPr lang="en-US" dirty="0">
                <a:latin typeface="Calibri" pitchFamily="34" charset="0"/>
              </a:rPr>
              <a:t>Loss of confidence</a:t>
            </a:r>
          </a:p>
        </p:txBody>
      </p:sp>
      <p:sp>
        <p:nvSpPr>
          <p:cNvPr id="9" name="TextBox 8"/>
          <p:cNvSpPr txBox="1"/>
          <p:nvPr/>
        </p:nvSpPr>
        <p:spPr>
          <a:xfrm>
            <a:off x="292100" y="5516571"/>
            <a:ext cx="8559800" cy="646331"/>
          </a:xfrm>
          <a:prstGeom prst="rect">
            <a:avLst/>
          </a:prstGeom>
          <a:solidFill>
            <a:srgbClr val="76F112"/>
          </a:solidFill>
          <a:ln>
            <a:solidFill>
              <a:schemeClr val="tx1"/>
            </a:solidFill>
          </a:ln>
        </p:spPr>
        <p:style>
          <a:lnRef idx="1">
            <a:schemeClr val="accent2"/>
          </a:lnRef>
          <a:fillRef idx="2">
            <a:schemeClr val="accent2"/>
          </a:fillRef>
          <a:effectRef idx="1">
            <a:schemeClr val="accent2"/>
          </a:effectRef>
          <a:fontRef idx="minor">
            <a:schemeClr val="dk1"/>
          </a:fontRef>
        </p:style>
        <p:txBody>
          <a:bodyPr wrap="square">
            <a:spAutoFit/>
          </a:bodyPr>
          <a:lstStyle/>
          <a:p>
            <a:pPr algn="ctr" fontAlgn="auto">
              <a:spcBef>
                <a:spcPts val="0"/>
              </a:spcBef>
              <a:spcAft>
                <a:spcPts val="0"/>
              </a:spcAft>
              <a:defRPr/>
            </a:pPr>
            <a:r>
              <a:rPr lang="en-US" dirty="0"/>
              <a:t>These changes prepare the body to meet the challenge or to avoid it. This is referred to as the “Flight or Fight” response.</a:t>
            </a:r>
          </a:p>
        </p:txBody>
      </p:sp>
      <p:sp>
        <p:nvSpPr>
          <p:cNvPr id="10" name="Slide Number Placeholder 9"/>
          <p:cNvSpPr>
            <a:spLocks noGrp="1"/>
          </p:cNvSpPr>
          <p:nvPr>
            <p:ph type="sldNum" sz="quarter" idx="12"/>
          </p:nvPr>
        </p:nvSpPr>
        <p:spPr/>
        <p:txBody>
          <a:bodyPr/>
          <a:lstStyle/>
          <a:p>
            <a:pPr>
              <a:defRPr/>
            </a:pPr>
            <a:fld id="{60B22C5F-B915-4E73-A20A-37D63F3713A1}" type="slidenum">
              <a:rPr lang="en-US" smtClean="0"/>
              <a:pPr>
                <a:defRPr/>
              </a:pPr>
              <a:t>37</a:t>
            </a:fld>
            <a:endParaRPr lang="en-US"/>
          </a:p>
        </p:txBody>
      </p:sp>
      <p:sp>
        <p:nvSpPr>
          <p:cNvPr id="13" name="TextBox 12">
            <a:extLst>
              <a:ext uri="{FF2B5EF4-FFF2-40B4-BE49-F238E27FC236}">
                <a16:creationId xmlns:a16="http://schemas.microsoft.com/office/drawing/2014/main" id="{3C923433-7BCF-634B-8E05-CC2294CCF4B7}"/>
              </a:ext>
            </a:extLst>
          </p:cNvPr>
          <p:cNvSpPr txBox="1"/>
          <p:nvPr/>
        </p:nvSpPr>
        <p:spPr>
          <a:xfrm>
            <a:off x="0" y="0"/>
            <a:ext cx="9144000" cy="461665"/>
          </a:xfrm>
          <a:prstGeom prst="rect">
            <a:avLst/>
          </a:prstGeom>
          <a:solidFill>
            <a:srgbClr val="FF40FF"/>
          </a:solidFill>
          <a:ln>
            <a:solidFill>
              <a:schemeClr val="bg1"/>
            </a:solidFill>
          </a:ln>
        </p:spPr>
        <p:txBody>
          <a:bodyPr wrap="square" rtlCol="0">
            <a:spAutoFit/>
          </a:bodyPr>
          <a:lstStyle/>
          <a:p>
            <a:pPr algn="ctr"/>
            <a:r>
              <a:rPr lang="en-US" sz="2400" b="1" dirty="0">
                <a:solidFill>
                  <a:schemeClr val="bg1"/>
                </a:solidFill>
              </a:rPr>
              <a:t>MENTAL SKILLS – STRESS MANAGEMENT</a:t>
            </a:r>
          </a:p>
        </p:txBody>
      </p:sp>
      <p:sp>
        <p:nvSpPr>
          <p:cNvPr id="4" name="Rectangle 3">
            <a:extLst>
              <a:ext uri="{FF2B5EF4-FFF2-40B4-BE49-F238E27FC236}">
                <a16:creationId xmlns:a16="http://schemas.microsoft.com/office/drawing/2014/main" id="{C54008F0-014F-6940-8694-91E754A8AB27}"/>
              </a:ext>
            </a:extLst>
          </p:cNvPr>
          <p:cNvSpPr/>
          <p:nvPr/>
        </p:nvSpPr>
        <p:spPr>
          <a:xfrm>
            <a:off x="4914900" y="1925236"/>
            <a:ext cx="3312766" cy="464871"/>
          </a:xfrm>
          <a:prstGeom prst="rect">
            <a:avLst/>
          </a:prstGeom>
          <a:solidFill>
            <a:schemeClr val="accent4"/>
          </a:solidFill>
          <a:ln>
            <a:solidFill>
              <a:schemeClr val="tx1"/>
            </a:solidFill>
          </a:ln>
        </p:spPr>
        <p:txBody>
          <a:bodyPr wrap="none" anchor="ctr">
            <a:spAutoFit/>
          </a:bodyPr>
          <a:lstStyle/>
          <a:p>
            <a:pPr>
              <a:lnSpc>
                <a:spcPct val="150000"/>
              </a:lnSpc>
            </a:pPr>
            <a:r>
              <a:rPr lang="en-US" b="1" u="sng" dirty="0"/>
              <a:t>Psychological</a:t>
            </a:r>
            <a:r>
              <a:rPr lang="en-US" b="1" dirty="0"/>
              <a:t> responses to stress</a:t>
            </a:r>
          </a:p>
        </p:txBody>
      </p:sp>
      <p:sp>
        <p:nvSpPr>
          <p:cNvPr id="11" name="Rectangle 10">
            <a:extLst>
              <a:ext uri="{FF2B5EF4-FFF2-40B4-BE49-F238E27FC236}">
                <a16:creationId xmlns:a16="http://schemas.microsoft.com/office/drawing/2014/main" id="{D9012B2E-A4CE-7747-89A7-8E3D564522F0}"/>
              </a:ext>
            </a:extLst>
          </p:cNvPr>
          <p:cNvSpPr/>
          <p:nvPr/>
        </p:nvSpPr>
        <p:spPr>
          <a:xfrm>
            <a:off x="916335" y="1925795"/>
            <a:ext cx="3275961" cy="464871"/>
          </a:xfrm>
          <a:prstGeom prst="rect">
            <a:avLst/>
          </a:prstGeom>
          <a:solidFill>
            <a:schemeClr val="accent4"/>
          </a:solidFill>
          <a:ln>
            <a:solidFill>
              <a:schemeClr val="tx1"/>
            </a:solidFill>
          </a:ln>
        </p:spPr>
        <p:txBody>
          <a:bodyPr wrap="none" anchor="b">
            <a:spAutoFit/>
          </a:bodyPr>
          <a:lstStyle/>
          <a:p>
            <a:pPr>
              <a:lnSpc>
                <a:spcPct val="150000"/>
              </a:lnSpc>
            </a:pPr>
            <a:r>
              <a:rPr lang="en-US" b="1" u="sng" dirty="0"/>
              <a:t>Physiological</a:t>
            </a:r>
            <a:r>
              <a:rPr lang="en-US" b="1" dirty="0"/>
              <a:t> responses to stress</a:t>
            </a:r>
          </a:p>
        </p:txBody>
      </p:sp>
      <p:pic>
        <p:nvPicPr>
          <p:cNvPr id="14" name="Picture 2">
            <a:hlinkClick r:id="" action="ppaction://hlinkshowjump?jump=firstslide"/>
            <a:extLst>
              <a:ext uri="{FF2B5EF4-FFF2-40B4-BE49-F238E27FC236}">
                <a16:creationId xmlns:a16="http://schemas.microsoft.com/office/drawing/2014/main" id="{A39CAC26-FAB7-9548-B780-C6BFDA6E96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hlinkClick r:id="rId4" action="ppaction://hlinksldjump"/>
            <a:extLst>
              <a:ext uri="{FF2B5EF4-FFF2-40B4-BE49-F238E27FC236}">
                <a16:creationId xmlns:a16="http://schemas.microsoft.com/office/drawing/2014/main" id="{049D384B-4381-3441-A236-65483C5AD1EB}"/>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7" name="Footer Placeholder 3">
            <a:extLst>
              <a:ext uri="{FF2B5EF4-FFF2-40B4-BE49-F238E27FC236}">
                <a16:creationId xmlns:a16="http://schemas.microsoft.com/office/drawing/2014/main" id="{0E607786-AAE3-C448-8507-E2FAB959F0B0}"/>
              </a:ext>
            </a:extLst>
          </p:cNvPr>
          <p:cNvSpPr txBox="1">
            <a:spLocks/>
          </p:cNvSpPr>
          <p:nvPr/>
        </p:nvSpPr>
        <p:spPr>
          <a:xfrm>
            <a:off x="3181350" y="6508751"/>
            <a:ext cx="30861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©PE STUDIES RESOURCES</a:t>
            </a:r>
          </a:p>
        </p:txBody>
      </p:sp>
    </p:spTree>
    <p:extLst>
      <p:ext uri="{BB962C8B-B14F-4D97-AF65-F5344CB8AC3E}">
        <p14:creationId xmlns:p14="http://schemas.microsoft.com/office/powerpoint/2010/main" val="1439951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8625" y="970891"/>
            <a:ext cx="8286750" cy="4308872"/>
          </a:xfrm>
          <a:prstGeom prst="rect">
            <a:avLst/>
          </a:prstGeom>
          <a:solidFill>
            <a:schemeClr val="bg1"/>
          </a:solidFill>
          <a:ln>
            <a:solidFill>
              <a:srgbClr val="FF40FF"/>
            </a:solidFill>
          </a:ln>
        </p:spPr>
        <p:txBody>
          <a:bodyPr>
            <a:spAutoFit/>
          </a:bodyPr>
          <a:lstStyle/>
          <a:p>
            <a:pPr fontAlgn="auto">
              <a:spcBef>
                <a:spcPts val="0"/>
              </a:spcBef>
              <a:spcAft>
                <a:spcPts val="0"/>
              </a:spcAft>
              <a:defRPr/>
            </a:pPr>
            <a:r>
              <a:rPr lang="en-US" b="1" dirty="0">
                <a:solidFill>
                  <a:srgbClr val="FF0000"/>
                </a:solidFill>
                <a:latin typeface="+mn-lt"/>
              </a:rPr>
              <a:t>The Zone </a:t>
            </a:r>
          </a:p>
          <a:p>
            <a:pPr indent="88900" fontAlgn="auto">
              <a:spcBef>
                <a:spcPts val="0"/>
              </a:spcBef>
              <a:spcAft>
                <a:spcPts val="0"/>
              </a:spcAft>
              <a:defRPr/>
            </a:pPr>
            <a:endParaRPr lang="en-US" sz="1000" b="1" dirty="0">
              <a:solidFill>
                <a:srgbClr val="FFFF00"/>
              </a:solidFill>
              <a:latin typeface="+mn-lt"/>
            </a:endParaRPr>
          </a:p>
          <a:p>
            <a:pPr marL="285750" indent="-285750" fontAlgn="auto">
              <a:spcBef>
                <a:spcPts val="0"/>
              </a:spcBef>
              <a:spcAft>
                <a:spcPts val="0"/>
              </a:spcAft>
              <a:buFont typeface="Arial" panose="020B0604020202020204" pitchFamily="34" charset="0"/>
              <a:buChar char="•"/>
              <a:tabLst>
                <a:tab pos="0" algn="l"/>
              </a:tabLst>
              <a:defRPr/>
            </a:pPr>
            <a:r>
              <a:rPr lang="en-US" dirty="0">
                <a:latin typeface="+mn-lt"/>
              </a:rPr>
              <a:t>Players who have optimal levels of stress and anxiety are capable of producing optimal level performance.</a:t>
            </a:r>
          </a:p>
          <a:p>
            <a:pPr marL="374650" indent="-285750" fontAlgn="auto">
              <a:spcBef>
                <a:spcPts val="0"/>
              </a:spcBef>
              <a:spcAft>
                <a:spcPts val="0"/>
              </a:spcAft>
              <a:buFont typeface="Arial" panose="020B0604020202020204" pitchFamily="34" charset="0"/>
              <a:buChar char="•"/>
              <a:tabLst>
                <a:tab pos="0" algn="l"/>
              </a:tabLst>
              <a:defRPr/>
            </a:pPr>
            <a:endParaRPr lang="en-US" sz="1000" dirty="0">
              <a:latin typeface="+mn-lt"/>
            </a:endParaRPr>
          </a:p>
          <a:p>
            <a:pPr marL="285750" lvl="1" indent="-285750" fontAlgn="auto">
              <a:spcBef>
                <a:spcPts val="0"/>
              </a:spcBef>
              <a:spcAft>
                <a:spcPts val="0"/>
              </a:spcAft>
              <a:buFont typeface="Arial" panose="020B0604020202020204" pitchFamily="34" charset="0"/>
              <a:buChar char="•"/>
              <a:tabLst>
                <a:tab pos="0" algn="l"/>
              </a:tabLst>
              <a:defRPr/>
            </a:pPr>
            <a:r>
              <a:rPr lang="en-US" dirty="0">
                <a:latin typeface="+mn-lt"/>
              </a:rPr>
              <a:t>Players in the zone have optimal arousal and produce their best performance as a result of them feeling;</a:t>
            </a:r>
          </a:p>
          <a:p>
            <a:pPr marL="260350" lvl="1" indent="-171450" fontAlgn="auto">
              <a:spcBef>
                <a:spcPts val="0"/>
              </a:spcBef>
              <a:spcAft>
                <a:spcPts val="0"/>
              </a:spcAft>
              <a:buFont typeface="Cambria Math" panose="02040503050406030204" pitchFamily="18" charset="0"/>
              <a:buChar char="⎯"/>
              <a:tabLst>
                <a:tab pos="0" algn="l"/>
              </a:tabLst>
              <a:defRPr/>
            </a:pPr>
            <a:endParaRPr lang="en-US" sz="1000" dirty="0">
              <a:latin typeface="+mn-lt"/>
            </a:endParaRPr>
          </a:p>
          <a:p>
            <a:pPr marL="831850" lvl="2" indent="-285750" fontAlgn="auto">
              <a:spcBef>
                <a:spcPts val="0"/>
              </a:spcBef>
              <a:spcAft>
                <a:spcPts val="0"/>
              </a:spcAft>
              <a:buFont typeface="Cambria Math" panose="02040503050406030204" pitchFamily="18" charset="0"/>
              <a:buChar char="⎯"/>
              <a:tabLst>
                <a:tab pos="0" algn="l"/>
              </a:tabLst>
              <a:defRPr/>
            </a:pPr>
            <a:r>
              <a:rPr lang="en-US" dirty="0">
                <a:latin typeface="+mn-lt"/>
              </a:rPr>
              <a:t>Self confident</a:t>
            </a:r>
          </a:p>
          <a:p>
            <a:pPr marL="831850" lvl="2" indent="-285750" fontAlgn="auto">
              <a:spcBef>
                <a:spcPts val="0"/>
              </a:spcBef>
              <a:spcAft>
                <a:spcPts val="0"/>
              </a:spcAft>
              <a:buFont typeface="Cambria Math" panose="02040503050406030204" pitchFamily="18" charset="0"/>
              <a:buChar char="⎯"/>
              <a:tabLst>
                <a:tab pos="0" algn="l"/>
              </a:tabLst>
              <a:defRPr/>
            </a:pPr>
            <a:r>
              <a:rPr lang="en-US" dirty="0">
                <a:latin typeface="+mn-lt"/>
              </a:rPr>
              <a:t>Motivated</a:t>
            </a:r>
          </a:p>
          <a:p>
            <a:pPr marL="831850" lvl="2" indent="-285750" fontAlgn="auto">
              <a:spcBef>
                <a:spcPts val="0"/>
              </a:spcBef>
              <a:spcAft>
                <a:spcPts val="0"/>
              </a:spcAft>
              <a:buFont typeface="Cambria Math" panose="02040503050406030204" pitchFamily="18" charset="0"/>
              <a:buChar char="⎯"/>
              <a:tabLst>
                <a:tab pos="0" algn="l"/>
              </a:tabLst>
              <a:defRPr/>
            </a:pPr>
            <a:r>
              <a:rPr lang="en-US" dirty="0">
                <a:latin typeface="+mn-lt"/>
              </a:rPr>
              <a:t>Alert and ready for unexpected situations</a:t>
            </a:r>
          </a:p>
          <a:p>
            <a:pPr marL="831850" lvl="2" indent="-285750" fontAlgn="auto">
              <a:spcBef>
                <a:spcPts val="0"/>
              </a:spcBef>
              <a:spcAft>
                <a:spcPts val="0"/>
              </a:spcAft>
              <a:buFont typeface="Cambria Math" panose="02040503050406030204" pitchFamily="18" charset="0"/>
              <a:buChar char="⎯"/>
              <a:tabLst>
                <a:tab pos="0" algn="l"/>
              </a:tabLst>
              <a:defRPr/>
            </a:pPr>
            <a:r>
              <a:rPr lang="en-US" dirty="0">
                <a:latin typeface="+mn-lt"/>
              </a:rPr>
              <a:t>Focused on task at hand.  </a:t>
            </a:r>
          </a:p>
          <a:p>
            <a:pPr marL="831850" lvl="2" indent="-285750" fontAlgn="auto">
              <a:spcBef>
                <a:spcPts val="0"/>
              </a:spcBef>
              <a:spcAft>
                <a:spcPts val="0"/>
              </a:spcAft>
              <a:buFont typeface="Cambria Math" panose="02040503050406030204" pitchFamily="18" charset="0"/>
              <a:buChar char="⎯"/>
              <a:tabLst>
                <a:tab pos="0" algn="l"/>
              </a:tabLst>
              <a:defRPr/>
            </a:pPr>
            <a:r>
              <a:rPr lang="en-US" dirty="0">
                <a:latin typeface="+mn-lt"/>
              </a:rPr>
              <a:t>Mentally in control</a:t>
            </a:r>
          </a:p>
          <a:p>
            <a:pPr marL="831850" lvl="2" indent="-285750" fontAlgn="auto">
              <a:spcBef>
                <a:spcPts val="0"/>
              </a:spcBef>
              <a:spcAft>
                <a:spcPts val="0"/>
              </a:spcAft>
              <a:buFont typeface="Cambria Math" panose="02040503050406030204" pitchFamily="18" charset="0"/>
              <a:buChar char="⎯"/>
              <a:tabLst>
                <a:tab pos="0" algn="l"/>
              </a:tabLst>
              <a:defRPr/>
            </a:pPr>
            <a:r>
              <a:rPr lang="en-US" dirty="0">
                <a:latin typeface="+mn-lt"/>
              </a:rPr>
              <a:t>Physically in control</a:t>
            </a:r>
          </a:p>
          <a:p>
            <a:pPr marL="546100" lvl="2" fontAlgn="auto">
              <a:spcBef>
                <a:spcPts val="0"/>
              </a:spcBef>
              <a:spcAft>
                <a:spcPts val="0"/>
              </a:spcAft>
              <a:buFont typeface="Arial" pitchFamily="34" charset="0"/>
              <a:buChar char="•"/>
              <a:tabLst>
                <a:tab pos="0" algn="l"/>
              </a:tabLst>
              <a:defRPr/>
            </a:pPr>
            <a:endParaRPr lang="en-US" sz="1000" dirty="0">
              <a:latin typeface="+mn-lt"/>
            </a:endParaRPr>
          </a:p>
          <a:p>
            <a:pPr marL="285750" lvl="1" indent="-285750" fontAlgn="auto">
              <a:spcBef>
                <a:spcPts val="0"/>
              </a:spcBef>
              <a:spcAft>
                <a:spcPts val="0"/>
              </a:spcAft>
              <a:buFont typeface="Arial" panose="020B0604020202020204" pitchFamily="34" charset="0"/>
              <a:buChar char="•"/>
              <a:tabLst>
                <a:tab pos="0" algn="l"/>
              </a:tabLst>
              <a:defRPr/>
            </a:pPr>
            <a:r>
              <a:rPr lang="en-US" dirty="0">
                <a:latin typeface="+mn-lt"/>
              </a:rPr>
              <a:t>Different players are in the zone at different times. This is dependant on what level of state anxiety they require to produce their best performance.  </a:t>
            </a:r>
          </a:p>
        </p:txBody>
      </p:sp>
      <p:sp>
        <p:nvSpPr>
          <p:cNvPr id="5" name="Slide Number Placeholder 4"/>
          <p:cNvSpPr>
            <a:spLocks noGrp="1"/>
          </p:cNvSpPr>
          <p:nvPr>
            <p:ph type="sldNum" sz="quarter" idx="12"/>
          </p:nvPr>
        </p:nvSpPr>
        <p:spPr/>
        <p:txBody>
          <a:bodyPr/>
          <a:lstStyle/>
          <a:p>
            <a:pPr>
              <a:defRPr/>
            </a:pPr>
            <a:fld id="{45B70030-C5ED-4C20-AA4F-60533FC034F7}" type="slidenum">
              <a:rPr lang="en-US" smtClean="0"/>
              <a:pPr>
                <a:defRPr/>
              </a:pPr>
              <a:t>38</a:t>
            </a:fld>
            <a:endParaRPr lang="en-US"/>
          </a:p>
        </p:txBody>
      </p:sp>
      <p:pic>
        <p:nvPicPr>
          <p:cNvPr id="3074" name="Picture 2"/>
          <p:cNvPicPr>
            <a:picLocks noChangeAspect="1" noChangeArrowheads="1"/>
          </p:cNvPicPr>
          <p:nvPr/>
        </p:nvPicPr>
        <p:blipFill>
          <a:blip r:embed="rId3" cstate="print"/>
          <a:srcRect/>
          <a:stretch>
            <a:fillRect/>
          </a:stretch>
        </p:blipFill>
        <p:spPr bwMode="auto">
          <a:xfrm>
            <a:off x="6533140" y="2595979"/>
            <a:ext cx="1907019" cy="1926679"/>
          </a:xfrm>
          <a:prstGeom prst="rect">
            <a:avLst/>
          </a:prstGeom>
          <a:noFill/>
          <a:ln w="9525">
            <a:noFill/>
            <a:miter lim="800000"/>
            <a:headEnd/>
            <a:tailEnd/>
          </a:ln>
        </p:spPr>
      </p:pic>
      <p:sp>
        <p:nvSpPr>
          <p:cNvPr id="8" name="Rectangle 7"/>
          <p:cNvSpPr/>
          <p:nvPr/>
        </p:nvSpPr>
        <p:spPr>
          <a:xfrm>
            <a:off x="6115050" y="4470108"/>
            <a:ext cx="2620608" cy="169277"/>
          </a:xfrm>
          <a:prstGeom prst="rect">
            <a:avLst/>
          </a:prstGeom>
        </p:spPr>
        <p:txBody>
          <a:bodyPr wrap="square">
            <a:spAutoFit/>
          </a:bodyPr>
          <a:lstStyle/>
          <a:p>
            <a:pPr algn="r"/>
            <a:r>
              <a:rPr lang="en-AU" sz="500" dirty="0"/>
              <a:t>www.flickr.com/photos/zoonabar/3695044225/in/set-72157621055194154/</a:t>
            </a:r>
          </a:p>
        </p:txBody>
      </p:sp>
      <p:sp>
        <p:nvSpPr>
          <p:cNvPr id="11" name="TextBox 10">
            <a:extLst>
              <a:ext uri="{FF2B5EF4-FFF2-40B4-BE49-F238E27FC236}">
                <a16:creationId xmlns:a16="http://schemas.microsoft.com/office/drawing/2014/main" id="{552D7F4E-E1B4-F44B-94E7-EF9387B6E46A}"/>
              </a:ext>
            </a:extLst>
          </p:cNvPr>
          <p:cNvSpPr txBox="1"/>
          <p:nvPr/>
        </p:nvSpPr>
        <p:spPr>
          <a:xfrm>
            <a:off x="0" y="0"/>
            <a:ext cx="9144000" cy="461665"/>
          </a:xfrm>
          <a:prstGeom prst="rect">
            <a:avLst/>
          </a:prstGeom>
          <a:solidFill>
            <a:srgbClr val="FF40FF"/>
          </a:solidFill>
          <a:ln>
            <a:solidFill>
              <a:schemeClr val="bg1"/>
            </a:solidFill>
          </a:ln>
        </p:spPr>
        <p:txBody>
          <a:bodyPr wrap="square" rtlCol="0">
            <a:spAutoFit/>
          </a:bodyPr>
          <a:lstStyle/>
          <a:p>
            <a:pPr algn="ctr"/>
            <a:r>
              <a:rPr lang="en-US" sz="2400" b="1" dirty="0">
                <a:solidFill>
                  <a:schemeClr val="bg1"/>
                </a:solidFill>
              </a:rPr>
              <a:t>MENTAL SKILLS – STRESS MANAGEMENT</a:t>
            </a:r>
          </a:p>
        </p:txBody>
      </p:sp>
      <p:sp>
        <p:nvSpPr>
          <p:cNvPr id="7" name="Footer Placeholder 3">
            <a:extLst>
              <a:ext uri="{FF2B5EF4-FFF2-40B4-BE49-F238E27FC236}">
                <a16:creationId xmlns:a16="http://schemas.microsoft.com/office/drawing/2014/main" id="{83BF8718-2F7B-8749-9AA7-060308222AC3}"/>
              </a:ext>
            </a:extLst>
          </p:cNvPr>
          <p:cNvSpPr>
            <a:spLocks noGrp="1"/>
          </p:cNvSpPr>
          <p:nvPr>
            <p:ph type="ftr" sz="quarter" idx="11"/>
          </p:nvPr>
        </p:nvSpPr>
        <p:spPr>
          <a:xfrm>
            <a:off x="3028950" y="6356351"/>
            <a:ext cx="3086100" cy="365125"/>
          </a:xfrm>
        </p:spPr>
        <p:txBody>
          <a:bodyPr/>
          <a:lstStyle/>
          <a:p>
            <a:r>
              <a:rPr lang="en-US"/>
              <a:t>©PE STUDIES RESOURCES</a:t>
            </a:r>
          </a:p>
        </p:txBody>
      </p:sp>
      <p:pic>
        <p:nvPicPr>
          <p:cNvPr id="9" name="Picture 2">
            <a:hlinkClick r:id="" action="ppaction://hlinkshowjump?jump=firstslide"/>
            <a:extLst>
              <a:ext uri="{FF2B5EF4-FFF2-40B4-BE49-F238E27FC236}">
                <a16:creationId xmlns:a16="http://schemas.microsoft.com/office/drawing/2014/main" id="{3D55C273-DA80-5742-B486-908A38B677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hlinkClick r:id="rId5" action="ppaction://hlinksldjump"/>
            <a:extLst>
              <a:ext uri="{FF2B5EF4-FFF2-40B4-BE49-F238E27FC236}">
                <a16:creationId xmlns:a16="http://schemas.microsoft.com/office/drawing/2014/main" id="{70FEEBB5-8FE1-8547-B8C4-F883CC57E9F6}"/>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Tree>
    <p:extLst>
      <p:ext uri="{BB962C8B-B14F-4D97-AF65-F5344CB8AC3E}">
        <p14:creationId xmlns:p14="http://schemas.microsoft.com/office/powerpoint/2010/main" val="2233308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4EE573-4EEC-F844-824A-06616D71CF76}"/>
              </a:ext>
            </a:extLst>
          </p:cNvPr>
          <p:cNvSpPr>
            <a:spLocks noGrp="1"/>
          </p:cNvSpPr>
          <p:nvPr>
            <p:ph type="ftr" sz="quarter" idx="11"/>
          </p:nvPr>
        </p:nvSpPr>
        <p:spPr/>
        <p:txBody>
          <a:bodyPr/>
          <a:lstStyle/>
          <a:p>
            <a:r>
              <a:rPr lang="en-US"/>
              <a:t>©PE STUDIES RESOURCES</a:t>
            </a:r>
          </a:p>
        </p:txBody>
      </p:sp>
      <p:sp>
        <p:nvSpPr>
          <p:cNvPr id="5" name="Slide Number Placeholder 4">
            <a:extLst>
              <a:ext uri="{FF2B5EF4-FFF2-40B4-BE49-F238E27FC236}">
                <a16:creationId xmlns:a16="http://schemas.microsoft.com/office/drawing/2014/main" id="{FAAF1E36-9388-5545-9ACC-94BE5339E36D}"/>
              </a:ext>
            </a:extLst>
          </p:cNvPr>
          <p:cNvSpPr>
            <a:spLocks noGrp="1"/>
          </p:cNvSpPr>
          <p:nvPr>
            <p:ph type="sldNum" sz="quarter" idx="12"/>
          </p:nvPr>
        </p:nvSpPr>
        <p:spPr/>
        <p:txBody>
          <a:bodyPr/>
          <a:lstStyle/>
          <a:p>
            <a:fld id="{77EF1805-3056-A44D-8D1C-083340B68C15}" type="slidenum">
              <a:rPr lang="en-US" smtClean="0"/>
              <a:t>39</a:t>
            </a:fld>
            <a:endParaRPr lang="en-US"/>
          </a:p>
        </p:txBody>
      </p:sp>
      <p:pic>
        <p:nvPicPr>
          <p:cNvPr id="6" name="Picture 2">
            <a:hlinkClick r:id="" action="ppaction://hlinkshowjump?jump=firstslide"/>
            <a:extLst>
              <a:ext uri="{FF2B5EF4-FFF2-40B4-BE49-F238E27FC236}">
                <a16:creationId xmlns:a16="http://schemas.microsoft.com/office/drawing/2014/main" id="{1E7CEF28-CB2E-BA47-A1FB-EDD23C777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3" action="ppaction://hlinksldjump"/>
            <a:extLst>
              <a:ext uri="{FF2B5EF4-FFF2-40B4-BE49-F238E27FC236}">
                <a16:creationId xmlns:a16="http://schemas.microsoft.com/office/drawing/2014/main" id="{A117C54B-BF8A-4541-A02D-258F11E1C593}"/>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9" name="Rectangle 8">
            <a:extLst>
              <a:ext uri="{FF2B5EF4-FFF2-40B4-BE49-F238E27FC236}">
                <a16:creationId xmlns:a16="http://schemas.microsoft.com/office/drawing/2014/main" id="{55659F7B-51DD-6E4A-AB4C-BA3F7C3D4F5B}"/>
              </a:ext>
            </a:extLst>
          </p:cNvPr>
          <p:cNvSpPr/>
          <p:nvPr/>
        </p:nvSpPr>
        <p:spPr>
          <a:xfrm>
            <a:off x="259491" y="889844"/>
            <a:ext cx="8711513" cy="3416320"/>
          </a:xfrm>
          <a:prstGeom prst="rect">
            <a:avLst/>
          </a:prstGeom>
          <a:solidFill>
            <a:schemeClr val="bg1"/>
          </a:solidFill>
          <a:ln>
            <a:solidFill>
              <a:srgbClr val="00B050"/>
            </a:solidFill>
          </a:ln>
        </p:spPr>
        <p:txBody>
          <a:bodyPr wrap="square">
            <a:spAutoFit/>
          </a:bodyPr>
          <a:lstStyle/>
          <a:p>
            <a:pPr marL="285750" lvl="0" indent="-285750">
              <a:buFont typeface="Arial" panose="020B0604020202020204" pitchFamily="34" charset="0"/>
              <a:buChar char="•"/>
            </a:pPr>
            <a:r>
              <a:rPr lang="en-AU" dirty="0">
                <a:highlight>
                  <a:srgbClr val="FFFF00"/>
                </a:highlight>
              </a:rPr>
              <a:t>Mental skills required for improving performance and achieving the ideal performance state (‘the zone’)</a:t>
            </a:r>
          </a:p>
          <a:p>
            <a:pPr marL="742950" lvl="1" indent="-285750">
              <a:buFont typeface="Arial" panose="020B0604020202020204" pitchFamily="34" charset="0"/>
              <a:buChar char="•"/>
            </a:pPr>
            <a:r>
              <a:rPr lang="en-AU" dirty="0"/>
              <a:t>intrinsic motivation</a:t>
            </a:r>
          </a:p>
          <a:p>
            <a:pPr marL="742950" lvl="1" indent="-285750">
              <a:buFont typeface="Arial" panose="020B0604020202020204" pitchFamily="34" charset="0"/>
              <a:buChar char="•"/>
            </a:pPr>
            <a:r>
              <a:rPr lang="en-AU" dirty="0"/>
              <a:t>self-confidence</a:t>
            </a:r>
          </a:p>
          <a:p>
            <a:pPr marL="742950" lvl="1" indent="-285750">
              <a:buFont typeface="Arial" panose="020B0604020202020204" pitchFamily="34" charset="0"/>
              <a:buChar char="•"/>
            </a:pPr>
            <a:r>
              <a:rPr lang="en-AU" dirty="0"/>
              <a:t>stress management</a:t>
            </a:r>
          </a:p>
          <a:p>
            <a:pPr marL="742950" lvl="1" indent="-285750">
              <a:buFont typeface="Arial" panose="020B0604020202020204" pitchFamily="34" charset="0"/>
              <a:buChar char="•"/>
            </a:pPr>
            <a:r>
              <a:rPr lang="en-AU" dirty="0">
                <a:highlight>
                  <a:srgbClr val="FFFF00"/>
                </a:highlight>
              </a:rPr>
              <a:t>concentration or attentional control – </a:t>
            </a:r>
            <a:r>
              <a:rPr lang="en-AU" dirty="0" err="1">
                <a:highlight>
                  <a:srgbClr val="FFFF00"/>
                </a:highlight>
              </a:rPr>
              <a:t>Nideffer’s</a:t>
            </a:r>
            <a:r>
              <a:rPr lang="en-AU" dirty="0">
                <a:highlight>
                  <a:srgbClr val="FFFF00"/>
                </a:highlight>
              </a:rPr>
              <a:t> model</a:t>
            </a:r>
          </a:p>
          <a:p>
            <a:pPr marL="742950" lvl="1" indent="-285750">
              <a:buFont typeface="Arial" panose="020B0604020202020204" pitchFamily="34" charset="0"/>
              <a:buChar char="•"/>
            </a:pPr>
            <a:r>
              <a:rPr lang="en-AU" dirty="0"/>
              <a:t>arousal regulation for optimal performance including the inverted U hypothesis</a:t>
            </a:r>
          </a:p>
          <a:p>
            <a:pPr marL="285750" indent="-285750">
              <a:buFont typeface="Arial" panose="020B0604020202020204" pitchFamily="34" charset="0"/>
              <a:buChar char="•"/>
            </a:pPr>
            <a:r>
              <a:rPr lang="en-AU" dirty="0">
                <a:highlight>
                  <a:srgbClr val="FFFF00"/>
                </a:highlight>
              </a:rPr>
              <a:t>influence of age, skill level, and type of activity on mental skills in relation to;</a:t>
            </a:r>
          </a:p>
          <a:p>
            <a:pPr marL="742950" lvl="1" indent="-285750">
              <a:buFont typeface="Arial" panose="020B0604020202020204" pitchFamily="34" charset="0"/>
              <a:buChar char="•"/>
            </a:pPr>
            <a:r>
              <a:rPr lang="en-AU" dirty="0"/>
              <a:t>motivation</a:t>
            </a:r>
          </a:p>
          <a:p>
            <a:pPr marL="742950" lvl="1" indent="-285750">
              <a:buFont typeface="Arial" panose="020B0604020202020204" pitchFamily="34" charset="0"/>
              <a:buChar char="•"/>
            </a:pPr>
            <a:r>
              <a:rPr lang="en-AU" dirty="0"/>
              <a:t>arousal regulation (inverted U hypothesis)</a:t>
            </a:r>
          </a:p>
          <a:p>
            <a:pPr marL="742950" lvl="1" indent="-285750">
              <a:buFont typeface="Arial" panose="020B0604020202020204" pitchFamily="34" charset="0"/>
              <a:buChar char="•"/>
            </a:pPr>
            <a:r>
              <a:rPr lang="en-AU" dirty="0">
                <a:highlight>
                  <a:srgbClr val="FFFF00"/>
                </a:highlight>
              </a:rPr>
              <a:t>concentration</a:t>
            </a:r>
          </a:p>
          <a:p>
            <a:endParaRPr lang="en-AU" dirty="0">
              <a:effectLst/>
            </a:endParaRPr>
          </a:p>
        </p:txBody>
      </p:sp>
      <p:sp>
        <p:nvSpPr>
          <p:cNvPr id="11" name="TextBox 10">
            <a:extLst>
              <a:ext uri="{FF2B5EF4-FFF2-40B4-BE49-F238E27FC236}">
                <a16:creationId xmlns:a16="http://schemas.microsoft.com/office/drawing/2014/main" id="{322BBA4C-DD6D-9D4E-97E6-F726FCA59B5C}"/>
              </a:ext>
            </a:extLst>
          </p:cNvPr>
          <p:cNvSpPr txBox="1"/>
          <p:nvPr/>
        </p:nvSpPr>
        <p:spPr>
          <a:xfrm>
            <a:off x="4572000" y="4090720"/>
            <a:ext cx="4485269"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dirty="0"/>
              <a:t>School Curriculum and Standards Authority. Physical Education Studies ATAR Year 11 Syllabus, 2016.</a:t>
            </a:r>
          </a:p>
        </p:txBody>
      </p:sp>
      <p:sp>
        <p:nvSpPr>
          <p:cNvPr id="10" name="TextBox 9">
            <a:extLst>
              <a:ext uri="{FF2B5EF4-FFF2-40B4-BE49-F238E27FC236}">
                <a16:creationId xmlns:a16="http://schemas.microsoft.com/office/drawing/2014/main" id="{1C628E11-4923-3849-9860-9BF48A7E240B}"/>
              </a:ext>
            </a:extLst>
          </p:cNvPr>
          <p:cNvSpPr txBox="1"/>
          <p:nvPr/>
        </p:nvSpPr>
        <p:spPr>
          <a:xfrm>
            <a:off x="0" y="0"/>
            <a:ext cx="9144000" cy="461665"/>
          </a:xfrm>
          <a:prstGeom prst="rect">
            <a:avLst/>
          </a:prstGeom>
          <a:solidFill>
            <a:srgbClr val="00B050"/>
          </a:solidFill>
          <a:ln>
            <a:solidFill>
              <a:schemeClr val="bg1"/>
            </a:solidFill>
          </a:ln>
        </p:spPr>
        <p:txBody>
          <a:bodyPr wrap="square" rtlCol="0">
            <a:spAutoFit/>
          </a:bodyPr>
          <a:lstStyle/>
          <a:p>
            <a:pPr algn="ctr"/>
            <a:r>
              <a:rPr lang="en-US" sz="2400" b="1" dirty="0">
                <a:solidFill>
                  <a:schemeClr val="bg1"/>
                </a:solidFill>
              </a:rPr>
              <a:t>MENTAL SKILLS – CONCENTRATION</a:t>
            </a:r>
          </a:p>
        </p:txBody>
      </p:sp>
    </p:spTree>
    <p:extLst>
      <p:ext uri="{BB962C8B-B14F-4D97-AF65-F5344CB8AC3E}">
        <p14:creationId xmlns:p14="http://schemas.microsoft.com/office/powerpoint/2010/main" val="903446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80A5C76-0555-404F-AA50-E231624D29B5}"/>
              </a:ext>
            </a:extLst>
          </p:cNvPr>
          <p:cNvGraphicFramePr>
            <a:graphicFrameLocks noGrp="1"/>
          </p:cNvGraphicFramePr>
          <p:nvPr>
            <p:extLst>
              <p:ext uri="{D42A27DB-BD31-4B8C-83A1-F6EECF244321}">
                <p14:modId xmlns:p14="http://schemas.microsoft.com/office/powerpoint/2010/main" val="2827995033"/>
              </p:ext>
            </p:extLst>
          </p:nvPr>
        </p:nvGraphicFramePr>
        <p:xfrm>
          <a:off x="0" y="600"/>
          <a:ext cx="9144000" cy="6857400"/>
        </p:xfrm>
        <a:graphic>
          <a:graphicData uri="http://schemas.openxmlformats.org/drawingml/2006/table">
            <a:tbl>
              <a:tblPr firstRow="1" bandRow="1">
                <a:tableStyleId>{5C22544A-7EE6-4342-B048-85BDC9FD1C3A}</a:tableStyleId>
              </a:tblPr>
              <a:tblGrid>
                <a:gridCol w="9144000">
                  <a:extLst>
                    <a:ext uri="{9D8B030D-6E8A-4147-A177-3AD203B41FA5}">
                      <a16:colId xmlns:a16="http://schemas.microsoft.com/office/drawing/2014/main" val="2002799835"/>
                    </a:ext>
                  </a:extLst>
                </a:gridCol>
              </a:tblGrid>
              <a:tr h="551235">
                <a:tc>
                  <a:txBody>
                    <a:bodyPr/>
                    <a:lstStyle/>
                    <a:p>
                      <a:pPr algn="ctr"/>
                      <a:r>
                        <a:rPr lang="en-US" sz="2400" dirty="0"/>
                        <a:t>CONTENTS</a:t>
                      </a:r>
                    </a:p>
                  </a:txBody>
                  <a:tcPr>
                    <a:solidFill>
                      <a:schemeClr val="tx1"/>
                    </a:solidFill>
                  </a:tcPr>
                </a:tc>
                <a:extLst>
                  <a:ext uri="{0D108BD9-81ED-4DB2-BD59-A6C34878D82A}">
                    <a16:rowId xmlns:a16="http://schemas.microsoft.com/office/drawing/2014/main" val="1391616567"/>
                  </a:ext>
                </a:extLst>
              </a:tr>
              <a:tr h="4650758">
                <a:tc>
                  <a:txBody>
                    <a:bodyPr/>
                    <a:lstStyle/>
                    <a:p>
                      <a:r>
                        <a:rPr lang="en-US" sz="1800" b="1" u="sng" dirty="0"/>
                        <a:t>Mental skills strategies</a:t>
                      </a:r>
                    </a:p>
                    <a:p>
                      <a:pPr marL="342900" indent="-342900">
                        <a:buFont typeface="Arial" panose="020B0604020202020204" pitchFamily="34" charset="0"/>
                        <a:buChar char="•"/>
                      </a:pPr>
                      <a:r>
                        <a:rPr lang="en-US" sz="1800" b="0" dirty="0">
                          <a:hlinkClick r:id="" action="ppaction://noaction"/>
                        </a:rPr>
                        <a:t>Self talk</a:t>
                      </a:r>
                      <a:endParaRPr lang="en-US" sz="1800" b="0" dirty="0"/>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dirty="0">
                          <a:hlinkClick r:id="" action="ppaction://noaction"/>
                        </a:rPr>
                        <a:t>Self talk and stress</a:t>
                      </a:r>
                      <a:endParaRPr lang="en-US" sz="1800" b="0" dirty="0"/>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dirty="0">
                          <a:hlinkClick r:id="" action="ppaction://noaction"/>
                        </a:rPr>
                        <a:t>Self talk and motivation</a:t>
                      </a:r>
                      <a:endParaRPr lang="en-US" sz="1800" b="0" dirty="0"/>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dirty="0">
                          <a:hlinkClick r:id="" action="ppaction://noaction"/>
                        </a:rPr>
                        <a:t>Self talk and concentration</a:t>
                      </a:r>
                      <a:endParaRPr lang="en-US" sz="1800" b="0" dirty="0"/>
                    </a:p>
                    <a:p>
                      <a:pPr marL="800100" lvl="1" indent="-342900">
                        <a:buFont typeface="Arial" panose="020B0604020202020204" pitchFamily="34" charset="0"/>
                        <a:buChar char="•"/>
                      </a:pPr>
                      <a:r>
                        <a:rPr lang="en-US" sz="1800" b="0" dirty="0">
                          <a:hlinkClick r:id="" action="ppaction://noaction"/>
                        </a:rPr>
                        <a:t>Self talk and arousal</a:t>
                      </a:r>
                      <a:endParaRPr lang="en-US" sz="1800" b="0" dirty="0"/>
                    </a:p>
                    <a:p>
                      <a:pPr marL="342900" lvl="0" indent="-342900">
                        <a:buFont typeface="Arial" panose="020B0604020202020204" pitchFamily="34" charset="0"/>
                        <a:buChar char="•"/>
                      </a:pPr>
                      <a:r>
                        <a:rPr lang="en-US" sz="1800" b="0" dirty="0">
                          <a:hlinkClick r:id="" action="ppaction://noaction"/>
                        </a:rPr>
                        <a:t>Imagery</a:t>
                      </a:r>
                      <a:endParaRPr lang="en-US" sz="1800" b="0" dirty="0"/>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dirty="0">
                          <a:hlinkClick r:id="" action="ppaction://noaction"/>
                        </a:rPr>
                        <a:t>Imagery and stress</a:t>
                      </a:r>
                      <a:endParaRPr lang="en-US" sz="1800" b="0" dirty="0"/>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dirty="0">
                          <a:hlinkClick r:id="" action="ppaction://noaction"/>
                        </a:rPr>
                        <a:t>Imagery and motivation</a:t>
                      </a:r>
                      <a:endParaRPr lang="en-US" sz="1800" b="0" dirty="0"/>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dirty="0">
                          <a:hlinkClick r:id="" action="ppaction://noaction"/>
                        </a:rPr>
                        <a:t>Imagery and concentration</a:t>
                      </a:r>
                      <a:endParaRPr lang="en-US" sz="1800" b="0" dirty="0"/>
                    </a:p>
                    <a:p>
                      <a:pPr marL="800100" lvl="1" indent="-342900">
                        <a:buFont typeface="Arial" panose="020B0604020202020204" pitchFamily="34" charset="0"/>
                        <a:buChar char="•"/>
                      </a:pPr>
                      <a:r>
                        <a:rPr lang="en-US" sz="1800" b="0" dirty="0">
                          <a:hlinkClick r:id="" action="ppaction://noaction"/>
                        </a:rPr>
                        <a:t>Imagery and arousal</a:t>
                      </a:r>
                      <a:endParaRPr lang="en-US" sz="1800" b="0" dirty="0"/>
                    </a:p>
                    <a:p>
                      <a:pPr marL="342900" lvl="0" indent="-342900">
                        <a:buFont typeface="Arial" panose="020B0604020202020204" pitchFamily="34" charset="0"/>
                        <a:buChar char="•"/>
                      </a:pPr>
                      <a:r>
                        <a:rPr lang="en-US" sz="1800" b="0" dirty="0">
                          <a:hlinkClick r:id="" action="ppaction://noaction"/>
                        </a:rPr>
                        <a:t>Relaxation</a:t>
                      </a:r>
                      <a:endParaRPr lang="en-US" sz="1800" b="0" dirty="0"/>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dirty="0">
                          <a:hlinkClick r:id="" action="ppaction://noaction"/>
                        </a:rPr>
                        <a:t>Relaxation and stress</a:t>
                      </a:r>
                      <a:endParaRPr lang="en-US" sz="1800" b="0" dirty="0"/>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dirty="0">
                          <a:hlinkClick r:id="" action="ppaction://noaction"/>
                        </a:rPr>
                        <a:t>Relaxation and motivation</a:t>
                      </a:r>
                      <a:endParaRPr lang="en-US" sz="1800" b="0" dirty="0"/>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dirty="0">
                          <a:hlinkClick r:id="" action="ppaction://noaction"/>
                        </a:rPr>
                        <a:t>Relaxation and concentration</a:t>
                      </a:r>
                      <a:endParaRPr lang="en-US" sz="1800" b="0" dirty="0"/>
                    </a:p>
                    <a:p>
                      <a:pPr marL="800100" lvl="1" indent="-342900">
                        <a:buFont typeface="Arial" panose="020B0604020202020204" pitchFamily="34" charset="0"/>
                        <a:buChar char="•"/>
                      </a:pPr>
                      <a:r>
                        <a:rPr lang="en-US" sz="1800" b="0" dirty="0">
                          <a:hlinkClick r:id="" action="ppaction://noaction"/>
                        </a:rPr>
                        <a:t>Relaxation and arousal</a:t>
                      </a:r>
                      <a:endParaRPr lang="en-US" sz="1800" b="0" dirty="0"/>
                    </a:p>
                  </a:txBody>
                  <a:tcPr/>
                </a:tc>
                <a:extLst>
                  <a:ext uri="{0D108BD9-81ED-4DB2-BD59-A6C34878D82A}">
                    <a16:rowId xmlns:a16="http://schemas.microsoft.com/office/drawing/2014/main" val="930826925"/>
                  </a:ext>
                </a:extLst>
              </a:tr>
              <a:tr h="1233875">
                <a:tc>
                  <a:txBody>
                    <a:bodyPr/>
                    <a:lstStyle/>
                    <a:p>
                      <a:pPr marL="0" indent="0">
                        <a:buFont typeface="Arial" panose="020B0604020202020204" pitchFamily="34" charset="0"/>
                        <a:buNone/>
                      </a:pPr>
                      <a:r>
                        <a:rPr lang="en-US" sz="1800" b="0" dirty="0">
                          <a:hlinkClick r:id="" action="ppaction://noaction"/>
                        </a:rPr>
                        <a:t>Goal setting</a:t>
                      </a:r>
                      <a:endParaRPr lang="en-US" sz="1800" b="0" dirty="0"/>
                    </a:p>
                    <a:p>
                      <a:pPr marL="800100" lvl="1" indent="-342900">
                        <a:buFont typeface="Arial" panose="020B0604020202020204" pitchFamily="34" charset="0"/>
                        <a:buChar char="•"/>
                      </a:pPr>
                      <a:r>
                        <a:rPr lang="en-US" sz="1800" b="0" dirty="0">
                          <a:hlinkClick r:id="" action="ppaction://noaction"/>
                        </a:rPr>
                        <a:t>Types of goals</a:t>
                      </a:r>
                      <a:endParaRPr lang="en-US" sz="1800" b="0" dirty="0"/>
                    </a:p>
                    <a:p>
                      <a:pPr marL="800100" lvl="1" indent="-342900">
                        <a:buFont typeface="Arial" panose="020B0604020202020204" pitchFamily="34" charset="0"/>
                        <a:buChar char="•"/>
                      </a:pPr>
                      <a:r>
                        <a:rPr lang="en-US" sz="1800" b="0" dirty="0">
                          <a:hlinkClick r:id="" action="ppaction://noaction"/>
                        </a:rPr>
                        <a:t>Effective goal setting</a:t>
                      </a:r>
                      <a:endParaRPr lang="en-US" sz="1800" b="0" dirty="0"/>
                    </a:p>
                    <a:p>
                      <a:pPr marL="800100" lvl="1" indent="-342900">
                        <a:buFont typeface="Arial" panose="020B0604020202020204" pitchFamily="34" charset="0"/>
                        <a:buChar char="•"/>
                      </a:pPr>
                      <a:r>
                        <a:rPr lang="en-US" sz="1800" b="0" dirty="0">
                          <a:hlinkClick r:id="" action="ppaction://noaction"/>
                        </a:rPr>
                        <a:t>Influence of age, skill level and activity type</a:t>
                      </a:r>
                      <a:endParaRPr lang="en-US" sz="1800" b="0" dirty="0"/>
                    </a:p>
                  </a:txBody>
                  <a:tcPr/>
                </a:tc>
                <a:extLst>
                  <a:ext uri="{0D108BD9-81ED-4DB2-BD59-A6C34878D82A}">
                    <a16:rowId xmlns:a16="http://schemas.microsoft.com/office/drawing/2014/main" val="2154197276"/>
                  </a:ext>
                </a:extLst>
              </a:tr>
              <a:tr h="421532">
                <a:tc>
                  <a:txBody>
                    <a:bodyPr/>
                    <a:lstStyle/>
                    <a:p>
                      <a:pPr marL="0" indent="0">
                        <a:buFont typeface="Arial" panose="020B0604020202020204" pitchFamily="34" charset="0"/>
                        <a:buNone/>
                      </a:pPr>
                      <a:r>
                        <a:rPr lang="en-US" sz="1800" b="0" dirty="0">
                          <a:hlinkClick r:id="" action="ppaction://noaction"/>
                        </a:rPr>
                        <a:t>References</a:t>
                      </a:r>
                      <a:endParaRPr lang="en-US" sz="1800" b="0" dirty="0"/>
                    </a:p>
                  </a:txBody>
                  <a:tcPr/>
                </a:tc>
                <a:extLst>
                  <a:ext uri="{0D108BD9-81ED-4DB2-BD59-A6C34878D82A}">
                    <a16:rowId xmlns:a16="http://schemas.microsoft.com/office/drawing/2014/main" val="1294031161"/>
                  </a:ext>
                </a:extLst>
              </a:tr>
            </a:tbl>
          </a:graphicData>
        </a:graphic>
      </p:graphicFrame>
      <p:sp>
        <p:nvSpPr>
          <p:cNvPr id="4" name="Slide Number Placeholder 3">
            <a:extLst>
              <a:ext uri="{FF2B5EF4-FFF2-40B4-BE49-F238E27FC236}">
                <a16:creationId xmlns:a16="http://schemas.microsoft.com/office/drawing/2014/main" id="{D4978C3B-6A76-7A41-A7BE-BA263E839B34}"/>
              </a:ext>
            </a:extLst>
          </p:cNvPr>
          <p:cNvSpPr>
            <a:spLocks noGrp="1"/>
          </p:cNvSpPr>
          <p:nvPr>
            <p:ph type="sldNum" sz="quarter" idx="12"/>
          </p:nvPr>
        </p:nvSpPr>
        <p:spPr/>
        <p:txBody>
          <a:bodyPr/>
          <a:lstStyle/>
          <a:p>
            <a:fld id="{77EF1805-3056-A44D-8D1C-083340B68C15}" type="slidenum">
              <a:rPr lang="en-US" smtClean="0"/>
              <a:t>4</a:t>
            </a:fld>
            <a:endParaRPr lang="en-US"/>
          </a:p>
        </p:txBody>
      </p:sp>
    </p:spTree>
    <p:extLst>
      <p:ext uri="{BB962C8B-B14F-4D97-AF65-F5344CB8AC3E}">
        <p14:creationId xmlns:p14="http://schemas.microsoft.com/office/powerpoint/2010/main" val="2148764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3"/>
          <p:cNvSpPr txBox="1">
            <a:spLocks noChangeArrowheads="1"/>
          </p:cNvSpPr>
          <p:nvPr/>
        </p:nvSpPr>
        <p:spPr bwMode="auto">
          <a:xfrm>
            <a:off x="637952" y="571500"/>
            <a:ext cx="8139349" cy="646331"/>
          </a:xfrm>
          <a:prstGeom prst="rect">
            <a:avLst/>
          </a:prstGeom>
          <a:solidFill>
            <a:srgbClr val="7030A0"/>
          </a:solidFill>
          <a:ln>
            <a:headEnd/>
            <a:tailEnd/>
          </a:ln>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en-US">
                <a:latin typeface="Calibri" pitchFamily="34" charset="0"/>
              </a:rPr>
              <a:t>Concentration is the ability to focus on task at hand whilst ignoring irrelevant cues or distractions.</a:t>
            </a:r>
          </a:p>
        </p:txBody>
      </p:sp>
      <p:sp>
        <p:nvSpPr>
          <p:cNvPr id="58371" name="TextBox 5"/>
          <p:cNvSpPr txBox="1">
            <a:spLocks noChangeArrowheads="1"/>
          </p:cNvSpPr>
          <p:nvPr/>
        </p:nvSpPr>
        <p:spPr bwMode="auto">
          <a:xfrm>
            <a:off x="334236" y="2623121"/>
            <a:ext cx="1808889" cy="1477328"/>
          </a:xfrm>
          <a:prstGeom prst="rect">
            <a:avLst/>
          </a:prstGeom>
          <a:solidFill>
            <a:srgbClr val="FF0000"/>
          </a:solidFill>
          <a:ln w="9525">
            <a:solidFill>
              <a:schemeClr val="tx1"/>
            </a:solidFill>
            <a:miter lim="800000"/>
            <a:headEnd/>
            <a:tailEnd/>
          </a:ln>
        </p:spPr>
        <p:txBody>
          <a:bodyPr wrap="square">
            <a:spAutoFit/>
          </a:bodyPr>
          <a:lstStyle/>
          <a:p>
            <a:r>
              <a:rPr lang="en-US" dirty="0">
                <a:solidFill>
                  <a:schemeClr val="bg1"/>
                </a:solidFill>
                <a:latin typeface="Calibri" pitchFamily="34" charset="0"/>
              </a:rPr>
              <a:t>1. </a:t>
            </a:r>
            <a:r>
              <a:rPr lang="en-US" u="sng" dirty="0">
                <a:solidFill>
                  <a:schemeClr val="bg1"/>
                </a:solidFill>
                <a:latin typeface="Calibri" pitchFamily="34" charset="0"/>
              </a:rPr>
              <a:t>Selective</a:t>
            </a:r>
            <a:r>
              <a:rPr lang="en-US" dirty="0">
                <a:solidFill>
                  <a:schemeClr val="bg1"/>
                </a:solidFill>
                <a:latin typeface="Calibri" pitchFamily="34" charset="0"/>
              </a:rPr>
              <a:t> – focus on certain cues whilst ignoring irrelevant ones</a:t>
            </a:r>
          </a:p>
        </p:txBody>
      </p:sp>
      <p:sp>
        <p:nvSpPr>
          <p:cNvPr id="58372" name="TextBox 6"/>
          <p:cNvSpPr txBox="1">
            <a:spLocks noChangeArrowheads="1"/>
          </p:cNvSpPr>
          <p:nvPr/>
        </p:nvSpPr>
        <p:spPr bwMode="auto">
          <a:xfrm>
            <a:off x="2296600" y="2645319"/>
            <a:ext cx="2073101" cy="1754326"/>
          </a:xfrm>
          <a:prstGeom prst="rect">
            <a:avLst/>
          </a:prstGeom>
          <a:solidFill>
            <a:srgbClr val="FF0000"/>
          </a:solidFill>
          <a:ln w="9525">
            <a:solidFill>
              <a:schemeClr val="tx1"/>
            </a:solidFill>
            <a:miter lim="800000"/>
            <a:headEnd/>
            <a:tailEnd/>
          </a:ln>
        </p:spPr>
        <p:txBody>
          <a:bodyPr wrap="square">
            <a:spAutoFit/>
          </a:bodyPr>
          <a:lstStyle/>
          <a:p>
            <a:r>
              <a:rPr lang="en-US" dirty="0">
                <a:solidFill>
                  <a:schemeClr val="bg1"/>
                </a:solidFill>
                <a:latin typeface="Calibri" pitchFamily="34" charset="0"/>
              </a:rPr>
              <a:t>2. </a:t>
            </a:r>
            <a:r>
              <a:rPr lang="en-US" u="sng" dirty="0" err="1">
                <a:solidFill>
                  <a:schemeClr val="bg1"/>
                </a:solidFill>
                <a:latin typeface="Calibri" pitchFamily="34" charset="0"/>
              </a:rPr>
              <a:t>Shiftable</a:t>
            </a:r>
            <a:r>
              <a:rPr lang="en-US" dirty="0">
                <a:solidFill>
                  <a:schemeClr val="bg1"/>
                </a:solidFill>
                <a:latin typeface="Calibri" pitchFamily="34" charset="0"/>
              </a:rPr>
              <a:t> – broad focus to narrow focus – batter scans outfield for fielders then concentrate on pitcher </a:t>
            </a:r>
          </a:p>
        </p:txBody>
      </p:sp>
      <p:sp>
        <p:nvSpPr>
          <p:cNvPr id="58373" name="TextBox 7"/>
          <p:cNvSpPr txBox="1">
            <a:spLocks noChangeArrowheads="1"/>
          </p:cNvSpPr>
          <p:nvPr/>
        </p:nvSpPr>
        <p:spPr bwMode="auto">
          <a:xfrm>
            <a:off x="6643702" y="2656062"/>
            <a:ext cx="2383340" cy="1754326"/>
          </a:xfrm>
          <a:prstGeom prst="rect">
            <a:avLst/>
          </a:prstGeom>
          <a:solidFill>
            <a:srgbClr val="FF0000"/>
          </a:solidFill>
          <a:ln w="9525">
            <a:solidFill>
              <a:schemeClr val="tx1"/>
            </a:solidFill>
            <a:miter lim="800000"/>
            <a:headEnd/>
            <a:tailEnd/>
          </a:ln>
        </p:spPr>
        <p:txBody>
          <a:bodyPr wrap="square">
            <a:spAutoFit/>
          </a:bodyPr>
          <a:lstStyle/>
          <a:p>
            <a:r>
              <a:rPr lang="en-US" dirty="0">
                <a:solidFill>
                  <a:schemeClr val="bg1"/>
                </a:solidFill>
                <a:latin typeface="Calibri" pitchFamily="34" charset="0"/>
              </a:rPr>
              <a:t>4. </a:t>
            </a:r>
            <a:r>
              <a:rPr lang="en-US" u="sng" dirty="0">
                <a:solidFill>
                  <a:schemeClr val="bg1"/>
                </a:solidFill>
                <a:latin typeface="Calibri" pitchFamily="34" charset="0"/>
              </a:rPr>
              <a:t>Situational</a:t>
            </a:r>
            <a:r>
              <a:rPr lang="en-US" dirty="0">
                <a:solidFill>
                  <a:schemeClr val="bg1"/>
                </a:solidFill>
                <a:latin typeface="Calibri" pitchFamily="34" charset="0"/>
              </a:rPr>
              <a:t> – understand the situation around you – size up game situation and take appropriate action</a:t>
            </a:r>
          </a:p>
        </p:txBody>
      </p:sp>
      <p:cxnSp>
        <p:nvCxnSpPr>
          <p:cNvPr id="10" name="Straight Arrow Connector 9"/>
          <p:cNvCxnSpPr>
            <a:cxnSpLocks/>
            <a:stCxn id="58385" idx="2"/>
            <a:endCxn id="58371" idx="0"/>
          </p:cNvCxnSpPr>
          <p:nvPr/>
        </p:nvCxnSpPr>
        <p:spPr>
          <a:xfrm flipH="1">
            <a:off x="1238681" y="1939569"/>
            <a:ext cx="3333319" cy="68355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2" name="Straight Arrow Connector 11"/>
          <p:cNvCxnSpPr>
            <a:cxnSpLocks/>
            <a:stCxn id="58385" idx="2"/>
            <a:endCxn id="58372" idx="0"/>
          </p:cNvCxnSpPr>
          <p:nvPr/>
        </p:nvCxnSpPr>
        <p:spPr>
          <a:xfrm flipH="1">
            <a:off x="3333151" y="1939569"/>
            <a:ext cx="1238849" cy="70575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4" name="Straight Arrow Connector 13"/>
          <p:cNvCxnSpPr>
            <a:cxnSpLocks/>
            <a:stCxn id="58385" idx="2"/>
            <a:endCxn id="58373" idx="0"/>
          </p:cNvCxnSpPr>
          <p:nvPr/>
        </p:nvCxnSpPr>
        <p:spPr>
          <a:xfrm>
            <a:off x="4572000" y="1939569"/>
            <a:ext cx="3263372" cy="71649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58377" name="Picture 1" descr="DSC_0320 by thomasrdotorg."/>
          <p:cNvPicPr>
            <a:picLocks noChangeAspect="1" noChangeArrowheads="1"/>
          </p:cNvPicPr>
          <p:nvPr/>
        </p:nvPicPr>
        <p:blipFill>
          <a:blip r:embed="rId3" cstate="print"/>
          <a:srcRect/>
          <a:stretch>
            <a:fillRect/>
          </a:stretch>
        </p:blipFill>
        <p:spPr bwMode="auto">
          <a:xfrm>
            <a:off x="6643702" y="4500981"/>
            <a:ext cx="2383340" cy="1841500"/>
          </a:xfrm>
          <a:prstGeom prst="rect">
            <a:avLst/>
          </a:prstGeom>
          <a:noFill/>
          <a:ln w="9525">
            <a:noFill/>
            <a:miter lim="800000"/>
            <a:headEnd/>
            <a:tailEnd/>
          </a:ln>
        </p:spPr>
      </p:pic>
      <p:sp>
        <p:nvSpPr>
          <p:cNvPr id="58378" name="Rectangle 21"/>
          <p:cNvSpPr>
            <a:spLocks noChangeArrowheads="1"/>
          </p:cNvSpPr>
          <p:nvPr/>
        </p:nvSpPr>
        <p:spPr bwMode="auto">
          <a:xfrm>
            <a:off x="6299458" y="6371470"/>
            <a:ext cx="2643187" cy="184666"/>
          </a:xfrm>
          <a:prstGeom prst="rect">
            <a:avLst/>
          </a:prstGeom>
          <a:noFill/>
          <a:ln w="9525">
            <a:noFill/>
            <a:miter lim="800000"/>
            <a:headEnd/>
            <a:tailEnd/>
          </a:ln>
        </p:spPr>
        <p:txBody>
          <a:bodyPr>
            <a:spAutoFit/>
          </a:bodyPr>
          <a:lstStyle/>
          <a:p>
            <a:pPr algn="r"/>
            <a:r>
              <a:rPr lang="en-AU" sz="600">
                <a:latin typeface="Calibri" pitchFamily="34" charset="0"/>
              </a:rPr>
              <a:t>www.flickr.com/photos/thomasrdororg/1023664526/</a:t>
            </a:r>
            <a:endParaRPr lang="en-US" sz="600">
              <a:latin typeface="Calibri" pitchFamily="34" charset="0"/>
            </a:endParaRPr>
          </a:p>
        </p:txBody>
      </p:sp>
      <p:pic>
        <p:nvPicPr>
          <p:cNvPr id="58383" name="Picture 19" descr="_D304680 by rust.bucket."/>
          <p:cNvPicPr>
            <a:picLocks noChangeAspect="1" noChangeArrowheads="1"/>
          </p:cNvPicPr>
          <p:nvPr/>
        </p:nvPicPr>
        <p:blipFill>
          <a:blip r:embed="rId4" cstate="print"/>
          <a:srcRect/>
          <a:stretch>
            <a:fillRect/>
          </a:stretch>
        </p:blipFill>
        <p:spPr bwMode="auto">
          <a:xfrm>
            <a:off x="428596" y="4349929"/>
            <a:ext cx="1285884" cy="1930948"/>
          </a:xfrm>
          <a:prstGeom prst="rect">
            <a:avLst/>
          </a:prstGeom>
          <a:noFill/>
          <a:ln w="9525">
            <a:noFill/>
            <a:miter lim="800000"/>
            <a:headEnd/>
            <a:tailEnd/>
          </a:ln>
        </p:spPr>
      </p:pic>
      <p:sp>
        <p:nvSpPr>
          <p:cNvPr id="58384" name="Rectangle 20"/>
          <p:cNvSpPr>
            <a:spLocks noChangeArrowheads="1"/>
          </p:cNvSpPr>
          <p:nvPr/>
        </p:nvSpPr>
        <p:spPr bwMode="auto">
          <a:xfrm>
            <a:off x="594296" y="6258695"/>
            <a:ext cx="1413417" cy="276999"/>
          </a:xfrm>
          <a:prstGeom prst="rect">
            <a:avLst/>
          </a:prstGeom>
          <a:noFill/>
          <a:ln w="9525">
            <a:noFill/>
            <a:miter lim="800000"/>
            <a:headEnd/>
            <a:tailEnd/>
          </a:ln>
        </p:spPr>
        <p:txBody>
          <a:bodyPr wrap="square">
            <a:spAutoFit/>
          </a:bodyPr>
          <a:lstStyle/>
          <a:p>
            <a:pPr algn="r"/>
            <a:r>
              <a:rPr lang="en-US" sz="600">
                <a:latin typeface="Calibri" pitchFamily="34" charset="0"/>
              </a:rPr>
              <a:t>www.flickr.com/photos/davidbaker/2288767138/</a:t>
            </a:r>
          </a:p>
        </p:txBody>
      </p:sp>
      <p:sp>
        <p:nvSpPr>
          <p:cNvPr id="58385" name="TextBox 4"/>
          <p:cNvSpPr txBox="1">
            <a:spLocks noChangeArrowheads="1"/>
          </p:cNvSpPr>
          <p:nvPr/>
        </p:nvSpPr>
        <p:spPr bwMode="auto">
          <a:xfrm>
            <a:off x="2216934" y="1293238"/>
            <a:ext cx="4710131" cy="646331"/>
          </a:xfrm>
          <a:prstGeom prst="rect">
            <a:avLst/>
          </a:prstGeom>
          <a:solidFill>
            <a:srgbClr val="FF0000"/>
          </a:solidFill>
          <a:ln w="9525">
            <a:solidFill>
              <a:schemeClr val="tx1"/>
            </a:solidFill>
            <a:miter lim="800000"/>
            <a:headEnd/>
            <a:tailEnd/>
          </a:ln>
        </p:spPr>
        <p:txBody>
          <a:bodyPr wrap="square">
            <a:spAutoFit/>
          </a:bodyPr>
          <a:lstStyle/>
          <a:p>
            <a:pPr algn="ctr"/>
            <a:r>
              <a:rPr lang="en-US" b="1" dirty="0">
                <a:solidFill>
                  <a:schemeClr val="bg1"/>
                </a:solidFill>
                <a:latin typeface="Calibri" pitchFamily="34" charset="0"/>
              </a:rPr>
              <a:t>Concentration needs to be selective, </a:t>
            </a:r>
            <a:r>
              <a:rPr lang="en-US" b="1" dirty="0" err="1">
                <a:solidFill>
                  <a:schemeClr val="bg1"/>
                </a:solidFill>
                <a:latin typeface="Calibri" pitchFamily="34" charset="0"/>
              </a:rPr>
              <a:t>shiftable</a:t>
            </a:r>
            <a:r>
              <a:rPr lang="en-US" b="1" dirty="0">
                <a:solidFill>
                  <a:schemeClr val="bg1"/>
                </a:solidFill>
                <a:latin typeface="Calibri" pitchFamily="34" charset="0"/>
              </a:rPr>
              <a:t>, maintainable and situational</a:t>
            </a:r>
          </a:p>
        </p:txBody>
      </p:sp>
      <p:sp>
        <p:nvSpPr>
          <p:cNvPr id="20" name="Slide Number Placeholder 19"/>
          <p:cNvSpPr>
            <a:spLocks noGrp="1"/>
          </p:cNvSpPr>
          <p:nvPr>
            <p:ph type="sldNum" sz="quarter" idx="12"/>
          </p:nvPr>
        </p:nvSpPr>
        <p:spPr>
          <a:xfrm>
            <a:off x="6643702" y="6572272"/>
            <a:ext cx="2133600" cy="365125"/>
          </a:xfrm>
        </p:spPr>
        <p:txBody>
          <a:bodyPr/>
          <a:lstStyle/>
          <a:p>
            <a:pPr>
              <a:defRPr/>
            </a:pPr>
            <a:fld id="{F3D97B32-7BC9-438C-A24A-427186953485}" type="slidenum">
              <a:rPr lang="en-US" smtClean="0"/>
              <a:pPr>
                <a:defRPr/>
              </a:pPr>
              <a:t>40</a:t>
            </a:fld>
            <a:endParaRPr lang="en-US"/>
          </a:p>
        </p:txBody>
      </p:sp>
      <p:pic>
        <p:nvPicPr>
          <p:cNvPr id="138241" name="Picture 1"/>
          <p:cNvPicPr>
            <a:picLocks noChangeAspect="1" noChangeArrowheads="1"/>
          </p:cNvPicPr>
          <p:nvPr/>
        </p:nvPicPr>
        <p:blipFill>
          <a:blip r:embed="rId5" cstate="print"/>
          <a:srcRect/>
          <a:stretch>
            <a:fillRect/>
          </a:stretch>
        </p:blipFill>
        <p:spPr bwMode="auto">
          <a:xfrm>
            <a:off x="4452763" y="4482203"/>
            <a:ext cx="2107875" cy="1783947"/>
          </a:xfrm>
          <a:prstGeom prst="rect">
            <a:avLst/>
          </a:prstGeom>
          <a:noFill/>
          <a:ln w="9525">
            <a:noFill/>
            <a:miter lim="800000"/>
            <a:headEnd/>
            <a:tailEnd/>
          </a:ln>
        </p:spPr>
      </p:pic>
      <p:sp>
        <p:nvSpPr>
          <p:cNvPr id="22" name="Rectangle 21"/>
          <p:cNvSpPr/>
          <p:nvPr/>
        </p:nvSpPr>
        <p:spPr>
          <a:xfrm>
            <a:off x="4354309" y="6280877"/>
            <a:ext cx="2143140" cy="276999"/>
          </a:xfrm>
          <a:prstGeom prst="rect">
            <a:avLst/>
          </a:prstGeom>
        </p:spPr>
        <p:txBody>
          <a:bodyPr wrap="square">
            <a:spAutoFit/>
          </a:bodyPr>
          <a:lstStyle/>
          <a:p>
            <a:pPr algn="r"/>
            <a:r>
              <a:rPr lang="en-AU" sz="600" dirty="0" err="1"/>
              <a:t>www.flickr.com</a:t>
            </a:r>
            <a:r>
              <a:rPr lang="en-AU" sz="600" dirty="0"/>
              <a:t>/photos/</a:t>
            </a:r>
            <a:r>
              <a:rPr lang="en-AU" sz="600" dirty="0" err="1"/>
              <a:t>keithallison</a:t>
            </a:r>
            <a:r>
              <a:rPr lang="en-AU" sz="600" dirty="0"/>
              <a:t>/3670489236/in/set-72157620704934200/</a:t>
            </a:r>
          </a:p>
        </p:txBody>
      </p:sp>
      <p:pic>
        <p:nvPicPr>
          <p:cNvPr id="138243" name="Picture 3" descr="072609 366 by dougtone."/>
          <p:cNvPicPr>
            <a:picLocks noChangeAspect="1" noChangeArrowheads="1"/>
          </p:cNvPicPr>
          <p:nvPr/>
        </p:nvPicPr>
        <p:blipFill>
          <a:blip r:embed="rId6" cstate="print"/>
          <a:srcRect/>
          <a:stretch>
            <a:fillRect/>
          </a:stretch>
        </p:blipFill>
        <p:spPr bwMode="auto">
          <a:xfrm>
            <a:off x="2364174" y="4500981"/>
            <a:ext cx="2000263" cy="1857387"/>
          </a:xfrm>
          <a:prstGeom prst="rect">
            <a:avLst/>
          </a:prstGeom>
          <a:noFill/>
        </p:spPr>
      </p:pic>
      <p:sp>
        <p:nvSpPr>
          <p:cNvPr id="24" name="Rectangle 23"/>
          <p:cNvSpPr/>
          <p:nvPr/>
        </p:nvSpPr>
        <p:spPr>
          <a:xfrm>
            <a:off x="2364174" y="6302924"/>
            <a:ext cx="2000264" cy="276999"/>
          </a:xfrm>
          <a:prstGeom prst="rect">
            <a:avLst/>
          </a:prstGeom>
        </p:spPr>
        <p:txBody>
          <a:bodyPr wrap="square">
            <a:spAutoFit/>
          </a:bodyPr>
          <a:lstStyle/>
          <a:p>
            <a:pPr algn="r"/>
            <a:r>
              <a:rPr lang="en-AU" sz="600" dirty="0" err="1"/>
              <a:t>www.flickr.com</a:t>
            </a:r>
            <a:r>
              <a:rPr lang="en-AU" sz="600" dirty="0"/>
              <a:t>/photos/</a:t>
            </a:r>
            <a:r>
              <a:rPr lang="en-AU" sz="600" dirty="0" err="1"/>
              <a:t>dougtone</a:t>
            </a:r>
            <a:r>
              <a:rPr lang="en-AU" sz="600" dirty="0"/>
              <a:t>/3761904934/in/set-72157621732678769/</a:t>
            </a:r>
          </a:p>
        </p:txBody>
      </p:sp>
      <p:sp>
        <p:nvSpPr>
          <p:cNvPr id="23" name="Footer Placeholder 3">
            <a:extLst>
              <a:ext uri="{FF2B5EF4-FFF2-40B4-BE49-F238E27FC236}">
                <a16:creationId xmlns:a16="http://schemas.microsoft.com/office/drawing/2014/main" id="{1CEDE7DE-6DE3-CB4F-B56E-AF797A1F959E}"/>
              </a:ext>
            </a:extLst>
          </p:cNvPr>
          <p:cNvSpPr>
            <a:spLocks noGrp="1"/>
          </p:cNvSpPr>
          <p:nvPr>
            <p:ph type="ftr" sz="quarter" idx="11"/>
          </p:nvPr>
        </p:nvSpPr>
        <p:spPr>
          <a:xfrm>
            <a:off x="3028950" y="6569007"/>
            <a:ext cx="3086100" cy="365125"/>
          </a:xfrm>
        </p:spPr>
        <p:txBody>
          <a:bodyPr/>
          <a:lstStyle/>
          <a:p>
            <a:r>
              <a:rPr lang="en-US"/>
              <a:t>©PE STUDIES RESOURCES</a:t>
            </a:r>
          </a:p>
        </p:txBody>
      </p:sp>
      <p:pic>
        <p:nvPicPr>
          <p:cNvPr id="27" name="Picture 2">
            <a:hlinkClick r:id="" action="ppaction://hlinkshowjump?jump=firstslide"/>
            <a:extLst>
              <a:ext uri="{FF2B5EF4-FFF2-40B4-BE49-F238E27FC236}">
                <a16:creationId xmlns:a16="http://schemas.microsoft.com/office/drawing/2014/main" id="{D7A9889F-9655-C24B-9E3B-1278E70F74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53" y="634277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hlinkClick r:id="rId8" action="ppaction://hlinksldjump"/>
            <a:extLst>
              <a:ext uri="{FF2B5EF4-FFF2-40B4-BE49-F238E27FC236}">
                <a16:creationId xmlns:a16="http://schemas.microsoft.com/office/drawing/2014/main" id="{6D14EBAC-AA40-4E40-A26E-761D912324F1}"/>
              </a:ext>
            </a:extLst>
          </p:cNvPr>
          <p:cNvSpPr txBox="1"/>
          <p:nvPr/>
        </p:nvSpPr>
        <p:spPr>
          <a:xfrm>
            <a:off x="-100131" y="6694543"/>
            <a:ext cx="838200" cy="215444"/>
          </a:xfrm>
          <a:prstGeom prst="rect">
            <a:avLst/>
          </a:prstGeom>
          <a:noFill/>
        </p:spPr>
        <p:txBody>
          <a:bodyPr wrap="square" rtlCol="0">
            <a:spAutoFit/>
          </a:bodyPr>
          <a:lstStyle/>
          <a:p>
            <a:pPr algn="ctr"/>
            <a:r>
              <a:rPr lang="en-AU" sz="800"/>
              <a:t>Home</a:t>
            </a:r>
            <a:endParaRPr lang="en-US" sz="800"/>
          </a:p>
        </p:txBody>
      </p:sp>
      <p:sp>
        <p:nvSpPr>
          <p:cNvPr id="25" name="TextBox 24">
            <a:extLst>
              <a:ext uri="{FF2B5EF4-FFF2-40B4-BE49-F238E27FC236}">
                <a16:creationId xmlns:a16="http://schemas.microsoft.com/office/drawing/2014/main" id="{607F8DFD-5E18-0546-BCE0-27B22097957E}"/>
              </a:ext>
            </a:extLst>
          </p:cNvPr>
          <p:cNvSpPr txBox="1"/>
          <p:nvPr/>
        </p:nvSpPr>
        <p:spPr>
          <a:xfrm>
            <a:off x="0" y="0"/>
            <a:ext cx="9144000" cy="461665"/>
          </a:xfrm>
          <a:prstGeom prst="rect">
            <a:avLst/>
          </a:prstGeom>
          <a:solidFill>
            <a:srgbClr val="00B050"/>
          </a:solidFill>
          <a:ln>
            <a:solidFill>
              <a:schemeClr val="bg1"/>
            </a:solidFill>
          </a:ln>
        </p:spPr>
        <p:txBody>
          <a:bodyPr wrap="square" rtlCol="0">
            <a:spAutoFit/>
          </a:bodyPr>
          <a:lstStyle/>
          <a:p>
            <a:pPr algn="ctr"/>
            <a:r>
              <a:rPr lang="en-US" sz="2400" b="1" dirty="0">
                <a:solidFill>
                  <a:schemeClr val="bg1"/>
                </a:solidFill>
              </a:rPr>
              <a:t>MENTAL SKILLS – CONCENTRATION</a:t>
            </a:r>
          </a:p>
        </p:txBody>
      </p:sp>
      <p:cxnSp>
        <p:nvCxnSpPr>
          <p:cNvPr id="26" name="Straight Arrow Connector 25">
            <a:extLst>
              <a:ext uri="{FF2B5EF4-FFF2-40B4-BE49-F238E27FC236}">
                <a16:creationId xmlns:a16="http://schemas.microsoft.com/office/drawing/2014/main" id="{033B1C54-B372-1148-A7D0-A8FCEB9A187B}"/>
              </a:ext>
            </a:extLst>
          </p:cNvPr>
          <p:cNvCxnSpPr>
            <a:cxnSpLocks/>
            <a:stCxn id="58385" idx="2"/>
          </p:cNvCxnSpPr>
          <p:nvPr/>
        </p:nvCxnSpPr>
        <p:spPr>
          <a:xfrm>
            <a:off x="4572000" y="1939569"/>
            <a:ext cx="1425583" cy="69478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9" name="TextBox 6">
            <a:extLst>
              <a:ext uri="{FF2B5EF4-FFF2-40B4-BE49-F238E27FC236}">
                <a16:creationId xmlns:a16="http://schemas.microsoft.com/office/drawing/2014/main" id="{E4BCD10E-92C7-F949-B24B-01DB26FEDD2E}"/>
              </a:ext>
            </a:extLst>
          </p:cNvPr>
          <p:cNvSpPr txBox="1">
            <a:spLocks noChangeArrowheads="1"/>
          </p:cNvSpPr>
          <p:nvPr/>
        </p:nvSpPr>
        <p:spPr bwMode="auto">
          <a:xfrm>
            <a:off x="4470151" y="2643444"/>
            <a:ext cx="2073101" cy="1200329"/>
          </a:xfrm>
          <a:prstGeom prst="rect">
            <a:avLst/>
          </a:prstGeom>
          <a:solidFill>
            <a:srgbClr val="FF0000"/>
          </a:solidFill>
          <a:ln w="9525">
            <a:solidFill>
              <a:schemeClr val="tx1"/>
            </a:solidFill>
            <a:miter lim="800000"/>
            <a:headEnd/>
            <a:tailEnd/>
          </a:ln>
        </p:spPr>
        <p:txBody>
          <a:bodyPr wrap="square">
            <a:spAutoFit/>
          </a:bodyPr>
          <a:lstStyle/>
          <a:p>
            <a:r>
              <a:rPr lang="en-US" dirty="0">
                <a:solidFill>
                  <a:schemeClr val="bg1"/>
                </a:solidFill>
                <a:latin typeface="Calibri" pitchFamily="34" charset="0"/>
              </a:rPr>
              <a:t>3. </a:t>
            </a:r>
            <a:r>
              <a:rPr lang="en-US" u="sng" dirty="0">
                <a:solidFill>
                  <a:schemeClr val="bg1"/>
                </a:solidFill>
                <a:latin typeface="Calibri" pitchFamily="34" charset="0"/>
              </a:rPr>
              <a:t>Maintain</a:t>
            </a:r>
            <a:r>
              <a:rPr lang="en-US" dirty="0">
                <a:solidFill>
                  <a:schemeClr val="bg1"/>
                </a:solidFill>
                <a:latin typeface="Calibri" pitchFamily="34" charset="0"/>
              </a:rPr>
              <a:t> – ability to concentrate for the duration of the event</a:t>
            </a:r>
          </a:p>
        </p:txBody>
      </p:sp>
    </p:spTree>
    <p:extLst>
      <p:ext uri="{BB962C8B-B14F-4D97-AF65-F5344CB8AC3E}">
        <p14:creationId xmlns:p14="http://schemas.microsoft.com/office/powerpoint/2010/main" val="204357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3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3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38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3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82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82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37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83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animBg="1"/>
      <p:bldP spid="58372" grpId="0" animBg="1"/>
      <p:bldP spid="58373" grpId="0" animBg="1"/>
      <p:bldP spid="58378" grpId="0"/>
      <p:bldP spid="58384" grpId="0"/>
      <p:bldP spid="58385" grpId="0" animBg="1"/>
      <p:bldP spid="22" grpId="0"/>
      <p:bldP spid="24" grpId="0"/>
      <p:bldP spid="2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extBox 2"/>
          <p:cNvSpPr txBox="1">
            <a:spLocks noChangeArrowheads="1"/>
          </p:cNvSpPr>
          <p:nvPr/>
        </p:nvSpPr>
        <p:spPr bwMode="auto">
          <a:xfrm>
            <a:off x="142875" y="755484"/>
            <a:ext cx="8858250" cy="1908215"/>
          </a:xfrm>
          <a:prstGeom prst="rect">
            <a:avLst/>
          </a:prstGeom>
          <a:solidFill>
            <a:schemeClr val="bg1"/>
          </a:solidFill>
          <a:ln w="9525">
            <a:solidFill>
              <a:srgbClr val="00B050"/>
            </a:solidFill>
            <a:miter lim="800000"/>
            <a:headEnd/>
            <a:tailEnd/>
          </a:ln>
        </p:spPr>
        <p:txBody>
          <a:bodyPr>
            <a:spAutoFit/>
          </a:bodyPr>
          <a:lstStyle/>
          <a:p>
            <a:r>
              <a:rPr lang="en-US" dirty="0">
                <a:latin typeface="Calibri" pitchFamily="34" charset="0"/>
              </a:rPr>
              <a:t>Sport related concentration revolves around these 4 aspects – selective attention, </a:t>
            </a:r>
            <a:r>
              <a:rPr lang="en-US" dirty="0" err="1">
                <a:latin typeface="Calibri" pitchFamily="34" charset="0"/>
              </a:rPr>
              <a:t>shiftable</a:t>
            </a:r>
            <a:r>
              <a:rPr lang="en-US" dirty="0">
                <a:latin typeface="Calibri" pitchFamily="34" charset="0"/>
              </a:rPr>
              <a:t> attention, maintaining attention and situational attention.</a:t>
            </a:r>
          </a:p>
          <a:p>
            <a:endParaRPr lang="en-US" sz="1000" dirty="0">
              <a:latin typeface="Calibri" pitchFamily="34" charset="0"/>
            </a:endParaRPr>
          </a:p>
          <a:p>
            <a:endParaRPr lang="en-US" dirty="0">
              <a:latin typeface="Calibri" pitchFamily="34" charset="0"/>
            </a:endParaRPr>
          </a:p>
          <a:p>
            <a:endParaRPr lang="en-US" dirty="0">
              <a:latin typeface="Calibri" pitchFamily="34" charset="0"/>
            </a:endParaRPr>
          </a:p>
          <a:p>
            <a:pPr marL="285750" indent="-285750">
              <a:buFont typeface="Arial" panose="020B0604020202020204" pitchFamily="34" charset="0"/>
              <a:buChar char="•"/>
            </a:pPr>
            <a:r>
              <a:rPr lang="en-US" dirty="0">
                <a:latin typeface="Calibri" pitchFamily="34" charset="0"/>
              </a:rPr>
              <a:t>Focus on important cues and ignore distractions which will affect your performance e.g. footballer kicking at goal must focus only on relevant cues.  </a:t>
            </a:r>
          </a:p>
        </p:txBody>
      </p:sp>
      <p:sp>
        <p:nvSpPr>
          <p:cNvPr id="60419" name="TextBox 6"/>
          <p:cNvSpPr txBox="1">
            <a:spLocks noChangeArrowheads="1"/>
          </p:cNvSpPr>
          <p:nvPr/>
        </p:nvSpPr>
        <p:spPr bwMode="auto">
          <a:xfrm>
            <a:off x="375047" y="2739089"/>
            <a:ext cx="2000250" cy="2308324"/>
          </a:xfrm>
          <a:prstGeom prst="rect">
            <a:avLst/>
          </a:prstGeom>
          <a:solidFill>
            <a:srgbClr val="7030A0"/>
          </a:solidFill>
          <a:ln w="9525">
            <a:noFill/>
            <a:miter lim="800000"/>
            <a:headEnd/>
            <a:tailEnd/>
          </a:ln>
        </p:spPr>
        <p:txBody>
          <a:bodyPr>
            <a:spAutoFit/>
          </a:bodyPr>
          <a:lstStyle/>
          <a:p>
            <a:r>
              <a:rPr lang="en-US" b="1">
                <a:solidFill>
                  <a:srgbClr val="FFFF00"/>
                </a:solidFill>
              </a:rPr>
              <a:t>All cues in the environment;</a:t>
            </a:r>
          </a:p>
          <a:p>
            <a:pPr marL="285750" indent="-285750">
              <a:buFont typeface="Cambria Math" panose="02040503050406030204" pitchFamily="18" charset="0"/>
              <a:buChar char="⎯"/>
            </a:pPr>
            <a:r>
              <a:rPr lang="en-US">
                <a:solidFill>
                  <a:schemeClr val="bg1"/>
                </a:solidFill>
              </a:rPr>
              <a:t>Opponents</a:t>
            </a:r>
          </a:p>
          <a:p>
            <a:pPr marL="285750" indent="-285750">
              <a:buFont typeface="Cambria Math" panose="02040503050406030204" pitchFamily="18" charset="0"/>
              <a:buChar char="⎯"/>
            </a:pPr>
            <a:r>
              <a:rPr lang="en-US">
                <a:solidFill>
                  <a:schemeClr val="bg1"/>
                </a:solidFill>
              </a:rPr>
              <a:t>Crowd</a:t>
            </a:r>
          </a:p>
          <a:p>
            <a:pPr marL="285750" indent="-285750">
              <a:buFont typeface="Cambria Math" panose="02040503050406030204" pitchFamily="18" charset="0"/>
              <a:buChar char="⎯"/>
            </a:pPr>
            <a:r>
              <a:rPr lang="en-US">
                <a:solidFill>
                  <a:schemeClr val="bg1"/>
                </a:solidFill>
              </a:rPr>
              <a:t>Wind</a:t>
            </a:r>
          </a:p>
          <a:p>
            <a:pPr marL="285750" indent="-285750">
              <a:buFont typeface="Cambria Math" panose="02040503050406030204" pitchFamily="18" charset="0"/>
              <a:buChar char="⎯"/>
            </a:pPr>
            <a:r>
              <a:rPr lang="en-US">
                <a:solidFill>
                  <a:schemeClr val="bg1"/>
                </a:solidFill>
              </a:rPr>
              <a:t>Distance</a:t>
            </a:r>
          </a:p>
          <a:p>
            <a:pPr marL="285750" indent="-285750">
              <a:buFont typeface="Cambria Math" panose="02040503050406030204" pitchFamily="18" charset="0"/>
              <a:buChar char="⎯"/>
            </a:pPr>
            <a:r>
              <a:rPr lang="en-US">
                <a:solidFill>
                  <a:schemeClr val="bg1"/>
                </a:solidFill>
              </a:rPr>
              <a:t>Angle</a:t>
            </a:r>
          </a:p>
          <a:p>
            <a:pPr marL="285750" indent="-285750">
              <a:buFont typeface="Cambria Math" panose="02040503050406030204" pitchFamily="18" charset="0"/>
              <a:buChar char="⎯"/>
            </a:pPr>
            <a:r>
              <a:rPr lang="en-US">
                <a:solidFill>
                  <a:schemeClr val="bg1"/>
                </a:solidFill>
              </a:rPr>
              <a:t>Team mates</a:t>
            </a:r>
          </a:p>
        </p:txBody>
      </p:sp>
      <p:sp>
        <p:nvSpPr>
          <p:cNvPr id="60420" name="TextBox 7"/>
          <p:cNvSpPr txBox="1">
            <a:spLocks noChangeArrowheads="1"/>
          </p:cNvSpPr>
          <p:nvPr/>
        </p:nvSpPr>
        <p:spPr bwMode="auto">
          <a:xfrm>
            <a:off x="6884741" y="2952782"/>
            <a:ext cx="2000250" cy="1200329"/>
          </a:xfrm>
          <a:prstGeom prst="rect">
            <a:avLst/>
          </a:prstGeom>
          <a:solidFill>
            <a:srgbClr val="7030A0"/>
          </a:solidFill>
          <a:ln w="9525">
            <a:noFill/>
            <a:miter lim="800000"/>
            <a:headEnd/>
            <a:tailEnd/>
          </a:ln>
        </p:spPr>
        <p:txBody>
          <a:bodyPr>
            <a:spAutoFit/>
          </a:bodyPr>
          <a:lstStyle/>
          <a:p>
            <a:r>
              <a:rPr lang="en-US" b="1">
                <a:solidFill>
                  <a:srgbClr val="FFFF00"/>
                </a:solidFill>
              </a:rPr>
              <a:t>Relevant cues;</a:t>
            </a:r>
            <a:endParaRPr lang="en-US"/>
          </a:p>
          <a:p>
            <a:pPr marL="285750" indent="-285750">
              <a:buFont typeface="Cambria Math" panose="02040503050406030204" pitchFamily="18" charset="0"/>
              <a:buChar char="⎯"/>
            </a:pPr>
            <a:r>
              <a:rPr lang="en-US">
                <a:solidFill>
                  <a:schemeClr val="bg1"/>
                </a:solidFill>
              </a:rPr>
              <a:t>Wind</a:t>
            </a:r>
          </a:p>
          <a:p>
            <a:pPr marL="285750" indent="-285750">
              <a:buFont typeface="Cambria Math" panose="02040503050406030204" pitchFamily="18" charset="0"/>
              <a:buChar char="⎯"/>
            </a:pPr>
            <a:r>
              <a:rPr lang="en-US">
                <a:solidFill>
                  <a:schemeClr val="bg1"/>
                </a:solidFill>
              </a:rPr>
              <a:t>Distance</a:t>
            </a:r>
          </a:p>
          <a:p>
            <a:pPr marL="285750" indent="-285750">
              <a:buFont typeface="Cambria Math" panose="02040503050406030204" pitchFamily="18" charset="0"/>
              <a:buChar char="⎯"/>
            </a:pPr>
            <a:r>
              <a:rPr lang="en-US">
                <a:solidFill>
                  <a:schemeClr val="bg1"/>
                </a:solidFill>
              </a:rPr>
              <a:t>Angle</a:t>
            </a:r>
          </a:p>
        </p:txBody>
      </p:sp>
      <p:sp>
        <p:nvSpPr>
          <p:cNvPr id="28" name="TextBox 27"/>
          <p:cNvSpPr txBox="1"/>
          <p:nvPr/>
        </p:nvSpPr>
        <p:spPr>
          <a:xfrm>
            <a:off x="3571875" y="3178810"/>
            <a:ext cx="2000250" cy="923330"/>
          </a:xfrm>
          <a:prstGeom prst="rect">
            <a:avLst/>
          </a:prstGeom>
          <a:solidFill>
            <a:schemeClr val="accent2"/>
          </a:solidFill>
          <a:ln>
            <a:solidFill>
              <a:schemeClr val="tx1"/>
            </a:solidFill>
          </a:ln>
        </p:spPr>
        <p:style>
          <a:lnRef idx="1">
            <a:schemeClr val="accent5"/>
          </a:lnRef>
          <a:fillRef idx="2">
            <a:schemeClr val="accent5"/>
          </a:fillRef>
          <a:effectRef idx="1">
            <a:schemeClr val="accent5"/>
          </a:effectRef>
          <a:fontRef idx="minor">
            <a:schemeClr val="dk1"/>
          </a:fontRef>
        </p:style>
        <p:txBody>
          <a:bodyPr>
            <a:spAutoFit/>
          </a:bodyPr>
          <a:lstStyle/>
          <a:p>
            <a:pPr algn="ctr" fontAlgn="auto">
              <a:spcBef>
                <a:spcPts val="0"/>
              </a:spcBef>
              <a:spcAft>
                <a:spcPts val="0"/>
              </a:spcAft>
              <a:defRPr/>
            </a:pPr>
            <a:r>
              <a:rPr lang="en-US">
                <a:solidFill>
                  <a:schemeClr val="bg1"/>
                </a:solidFill>
              </a:rPr>
              <a:t>Which cues are relevant to kicking the goal?</a:t>
            </a:r>
          </a:p>
        </p:txBody>
      </p:sp>
      <p:sp>
        <p:nvSpPr>
          <p:cNvPr id="33" name="Right Arrow 32"/>
          <p:cNvSpPr/>
          <p:nvPr/>
        </p:nvSpPr>
        <p:spPr>
          <a:xfrm>
            <a:off x="2652165" y="3536063"/>
            <a:ext cx="714375" cy="357188"/>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Right Arrow 34"/>
          <p:cNvSpPr/>
          <p:nvPr/>
        </p:nvSpPr>
        <p:spPr>
          <a:xfrm>
            <a:off x="5777460" y="3508047"/>
            <a:ext cx="714375" cy="357187"/>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Slide Number Placeholder 13"/>
          <p:cNvSpPr>
            <a:spLocks noGrp="1"/>
          </p:cNvSpPr>
          <p:nvPr>
            <p:ph type="sldNum" sz="quarter" idx="12"/>
          </p:nvPr>
        </p:nvSpPr>
        <p:spPr/>
        <p:txBody>
          <a:bodyPr/>
          <a:lstStyle/>
          <a:p>
            <a:pPr>
              <a:defRPr/>
            </a:pPr>
            <a:fld id="{F3D97B32-7BC9-438C-A24A-427186953485}" type="slidenum">
              <a:rPr lang="en-US" smtClean="0"/>
              <a:pPr>
                <a:defRPr/>
              </a:pPr>
              <a:t>41</a:t>
            </a:fld>
            <a:endParaRPr lang="en-US"/>
          </a:p>
        </p:txBody>
      </p:sp>
      <p:sp>
        <p:nvSpPr>
          <p:cNvPr id="20" name="Footer Placeholder 3">
            <a:extLst>
              <a:ext uri="{FF2B5EF4-FFF2-40B4-BE49-F238E27FC236}">
                <a16:creationId xmlns:a16="http://schemas.microsoft.com/office/drawing/2014/main" id="{22E268D6-0CB1-C64C-9746-B0135059C996}"/>
              </a:ext>
            </a:extLst>
          </p:cNvPr>
          <p:cNvSpPr>
            <a:spLocks noGrp="1"/>
          </p:cNvSpPr>
          <p:nvPr>
            <p:ph type="ftr" sz="quarter" idx="11"/>
          </p:nvPr>
        </p:nvSpPr>
        <p:spPr>
          <a:xfrm>
            <a:off x="3028950" y="6569007"/>
            <a:ext cx="3086100" cy="365125"/>
          </a:xfrm>
        </p:spPr>
        <p:txBody>
          <a:bodyPr/>
          <a:lstStyle/>
          <a:p>
            <a:r>
              <a:rPr lang="en-US"/>
              <a:t>©PE STUDIES RESOURCES</a:t>
            </a:r>
          </a:p>
        </p:txBody>
      </p:sp>
      <p:pic>
        <p:nvPicPr>
          <p:cNvPr id="1026" name="Picture 2" descr="Image result for buddy franklin">
            <a:extLst>
              <a:ext uri="{FF2B5EF4-FFF2-40B4-BE49-F238E27FC236}">
                <a16:creationId xmlns:a16="http://schemas.microsoft.com/office/drawing/2014/main" id="{FAE289EE-8B93-674C-8DE1-CD3942E637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8197" y="4263337"/>
            <a:ext cx="3927822" cy="2209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5CBE92D-2314-5D41-94A6-7951B366A5EC}"/>
              </a:ext>
            </a:extLst>
          </p:cNvPr>
          <p:cNvSpPr/>
          <p:nvPr/>
        </p:nvSpPr>
        <p:spPr>
          <a:xfrm>
            <a:off x="3639408" y="6447236"/>
            <a:ext cx="3125972" cy="184666"/>
          </a:xfrm>
          <a:prstGeom prst="rect">
            <a:avLst/>
          </a:prstGeom>
        </p:spPr>
        <p:txBody>
          <a:bodyPr wrap="square">
            <a:spAutoFit/>
          </a:bodyPr>
          <a:lstStyle/>
          <a:p>
            <a:pPr algn="r"/>
            <a:r>
              <a:rPr lang="en-US" sz="600"/>
              <a:t>https://</a:t>
            </a:r>
            <a:r>
              <a:rPr lang="en-US" sz="600" err="1"/>
              <a:t>thenewdaily.com.au</a:t>
            </a:r>
            <a:r>
              <a:rPr lang="en-US" sz="600"/>
              <a:t>/sport/</a:t>
            </a:r>
            <a:r>
              <a:rPr lang="en-US" sz="600" err="1"/>
              <a:t>afl</a:t>
            </a:r>
            <a:r>
              <a:rPr lang="en-US" sz="600"/>
              <a:t>/2018/04/23/buddy-franklin-ball-tampering/</a:t>
            </a:r>
          </a:p>
        </p:txBody>
      </p:sp>
      <p:pic>
        <p:nvPicPr>
          <p:cNvPr id="15" name="Picture 2">
            <a:hlinkClick r:id="" action="ppaction://hlinkshowjump?jump=firstslide"/>
            <a:extLst>
              <a:ext uri="{FF2B5EF4-FFF2-40B4-BE49-F238E27FC236}">
                <a16:creationId xmlns:a16="http://schemas.microsoft.com/office/drawing/2014/main" id="{CFE56E1F-937A-724F-AF4B-CB7805B561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hlinkClick r:id="rId5" action="ppaction://hlinksldjump"/>
            <a:extLst>
              <a:ext uri="{FF2B5EF4-FFF2-40B4-BE49-F238E27FC236}">
                <a16:creationId xmlns:a16="http://schemas.microsoft.com/office/drawing/2014/main" id="{2A510C47-D26F-4A45-AEC9-9474C7801D2B}"/>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8" name="TextBox 17">
            <a:extLst>
              <a:ext uri="{FF2B5EF4-FFF2-40B4-BE49-F238E27FC236}">
                <a16:creationId xmlns:a16="http://schemas.microsoft.com/office/drawing/2014/main" id="{2518B592-8FD8-1C4B-9AE6-571D253B9715}"/>
              </a:ext>
            </a:extLst>
          </p:cNvPr>
          <p:cNvSpPr txBox="1"/>
          <p:nvPr/>
        </p:nvSpPr>
        <p:spPr>
          <a:xfrm>
            <a:off x="0" y="0"/>
            <a:ext cx="9144000" cy="461665"/>
          </a:xfrm>
          <a:prstGeom prst="rect">
            <a:avLst/>
          </a:prstGeom>
          <a:solidFill>
            <a:srgbClr val="00B050"/>
          </a:solidFill>
          <a:ln>
            <a:solidFill>
              <a:schemeClr val="bg1"/>
            </a:solidFill>
          </a:ln>
        </p:spPr>
        <p:txBody>
          <a:bodyPr wrap="square" rtlCol="0">
            <a:spAutoFit/>
          </a:bodyPr>
          <a:lstStyle/>
          <a:p>
            <a:pPr algn="ctr"/>
            <a:r>
              <a:rPr lang="en-US" sz="2400" b="1" dirty="0">
                <a:solidFill>
                  <a:schemeClr val="bg1"/>
                </a:solidFill>
              </a:rPr>
              <a:t>MENTAL SKILLS – CONCENTRATION</a:t>
            </a:r>
          </a:p>
        </p:txBody>
      </p:sp>
      <p:sp>
        <p:nvSpPr>
          <p:cNvPr id="3" name="Rectangle 2">
            <a:extLst>
              <a:ext uri="{FF2B5EF4-FFF2-40B4-BE49-F238E27FC236}">
                <a16:creationId xmlns:a16="http://schemas.microsoft.com/office/drawing/2014/main" id="{E366BC4D-6E32-7F4D-9D70-F62DABD93591}"/>
              </a:ext>
            </a:extLst>
          </p:cNvPr>
          <p:cNvSpPr/>
          <p:nvPr/>
        </p:nvSpPr>
        <p:spPr>
          <a:xfrm>
            <a:off x="192803" y="1637453"/>
            <a:ext cx="2278957" cy="369332"/>
          </a:xfrm>
          <a:prstGeom prst="rect">
            <a:avLst/>
          </a:prstGeom>
          <a:solidFill>
            <a:schemeClr val="accent4"/>
          </a:solidFill>
          <a:ln>
            <a:solidFill>
              <a:schemeClr val="tx1"/>
            </a:solidFill>
          </a:ln>
        </p:spPr>
        <p:txBody>
          <a:bodyPr wrap="none">
            <a:spAutoFit/>
          </a:bodyPr>
          <a:lstStyle/>
          <a:p>
            <a:r>
              <a:rPr lang="en-US" b="1" dirty="0">
                <a:latin typeface="Calibri" pitchFamily="34" charset="0"/>
              </a:rPr>
              <a:t>1. Selective Attention </a:t>
            </a:r>
            <a:endParaRPr lang="en-US" dirty="0"/>
          </a:p>
        </p:txBody>
      </p:sp>
    </p:spTree>
    <p:extLst>
      <p:ext uri="{BB962C8B-B14F-4D97-AF65-F5344CB8AC3E}">
        <p14:creationId xmlns:p14="http://schemas.microsoft.com/office/powerpoint/2010/main" val="419909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animBg="1"/>
      <p:bldP spid="60420" grpId="0" animBg="1"/>
      <p:bldP spid="28" grpId="0" animBg="1"/>
      <p:bldP spid="33" grpId="0" animBg="1"/>
      <p:bldP spid="35" grpId="0" animBg="1"/>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2" descr="DSC_0116 by thomasrdotorg."/>
          <p:cNvPicPr>
            <a:picLocks noChangeAspect="1" noChangeArrowheads="1"/>
          </p:cNvPicPr>
          <p:nvPr/>
        </p:nvPicPr>
        <p:blipFill>
          <a:blip r:embed="rId3" cstate="print"/>
          <a:srcRect/>
          <a:stretch>
            <a:fillRect/>
          </a:stretch>
        </p:blipFill>
        <p:spPr bwMode="auto">
          <a:xfrm>
            <a:off x="85840" y="500062"/>
            <a:ext cx="4221676" cy="2827853"/>
          </a:xfrm>
          <a:prstGeom prst="rect">
            <a:avLst/>
          </a:prstGeom>
          <a:noFill/>
          <a:ln w="9525">
            <a:noFill/>
            <a:miter lim="800000"/>
            <a:headEnd/>
            <a:tailEnd/>
          </a:ln>
        </p:spPr>
      </p:pic>
      <p:sp>
        <p:nvSpPr>
          <p:cNvPr id="62466" name="Rectangle 2"/>
          <p:cNvSpPr>
            <a:spLocks noChangeArrowheads="1"/>
          </p:cNvSpPr>
          <p:nvPr/>
        </p:nvSpPr>
        <p:spPr bwMode="auto">
          <a:xfrm>
            <a:off x="464330" y="3315834"/>
            <a:ext cx="3929062" cy="184666"/>
          </a:xfrm>
          <a:prstGeom prst="rect">
            <a:avLst/>
          </a:prstGeom>
          <a:noFill/>
          <a:ln w="9525">
            <a:noFill/>
            <a:miter lim="800000"/>
            <a:headEnd/>
            <a:tailEnd/>
          </a:ln>
        </p:spPr>
        <p:txBody>
          <a:bodyPr>
            <a:spAutoFit/>
          </a:bodyPr>
          <a:lstStyle/>
          <a:p>
            <a:pPr algn="r"/>
            <a:r>
              <a:rPr lang="en-AU" sz="600">
                <a:latin typeface="Calibri" pitchFamily="34" charset="0"/>
              </a:rPr>
              <a:t>www.flickr.com/photos/thomasrdororg/1022625507/</a:t>
            </a:r>
            <a:endParaRPr lang="en-US" sz="600">
              <a:latin typeface="Calibri" pitchFamily="34" charset="0"/>
            </a:endParaRPr>
          </a:p>
        </p:txBody>
      </p:sp>
      <p:sp>
        <p:nvSpPr>
          <p:cNvPr id="4" name="TextBox 3"/>
          <p:cNvSpPr txBox="1"/>
          <p:nvPr/>
        </p:nvSpPr>
        <p:spPr>
          <a:xfrm>
            <a:off x="127727" y="3553603"/>
            <a:ext cx="4179789" cy="2739211"/>
          </a:xfrm>
          <a:prstGeom prst="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defRPr/>
            </a:pPr>
            <a:r>
              <a:rPr lang="en-US">
                <a:solidFill>
                  <a:schemeClr val="bg1"/>
                </a:solidFill>
              </a:rPr>
              <a:t>The footballer needs to concentrate on;</a:t>
            </a:r>
          </a:p>
          <a:p>
            <a:pPr marL="342900" indent="-342900" fontAlgn="auto">
              <a:spcBef>
                <a:spcPts val="0"/>
              </a:spcBef>
              <a:spcAft>
                <a:spcPts val="0"/>
              </a:spcAft>
              <a:buFont typeface="Arial" panose="020B0604020202020204" pitchFamily="34" charset="0"/>
              <a:buChar char="•"/>
              <a:defRPr/>
            </a:pPr>
            <a:r>
              <a:rPr lang="en-US">
                <a:solidFill>
                  <a:schemeClr val="bg1"/>
                </a:solidFill>
              </a:rPr>
              <a:t>The angle he is on.</a:t>
            </a:r>
          </a:p>
          <a:p>
            <a:pPr marL="342900" indent="-342900" fontAlgn="auto">
              <a:spcBef>
                <a:spcPts val="0"/>
              </a:spcBef>
              <a:spcAft>
                <a:spcPts val="0"/>
              </a:spcAft>
              <a:buFont typeface="Arial" panose="020B0604020202020204" pitchFamily="34" charset="0"/>
              <a:buChar char="•"/>
              <a:defRPr/>
            </a:pPr>
            <a:r>
              <a:rPr lang="en-US">
                <a:solidFill>
                  <a:schemeClr val="bg1"/>
                </a:solidFill>
              </a:rPr>
              <a:t>The distance he needs to kick the ball</a:t>
            </a:r>
          </a:p>
          <a:p>
            <a:pPr marL="342900" indent="-342900" fontAlgn="auto">
              <a:spcBef>
                <a:spcPts val="0"/>
              </a:spcBef>
              <a:spcAft>
                <a:spcPts val="0"/>
              </a:spcAft>
              <a:buFont typeface="Arial" panose="020B0604020202020204" pitchFamily="34" charset="0"/>
              <a:buChar char="•"/>
              <a:defRPr/>
            </a:pPr>
            <a:r>
              <a:rPr lang="en-US">
                <a:solidFill>
                  <a:schemeClr val="bg1"/>
                </a:solidFill>
              </a:rPr>
              <a:t>The affect the wind may have on the kick.</a:t>
            </a:r>
          </a:p>
          <a:p>
            <a:pPr fontAlgn="auto">
              <a:spcBef>
                <a:spcPts val="0"/>
              </a:spcBef>
              <a:spcAft>
                <a:spcPts val="0"/>
              </a:spcAft>
              <a:defRPr/>
            </a:pPr>
            <a:endParaRPr lang="en-US" sz="1000">
              <a:solidFill>
                <a:schemeClr val="bg1"/>
              </a:solidFill>
            </a:endParaRPr>
          </a:p>
          <a:p>
            <a:pPr fontAlgn="auto">
              <a:spcBef>
                <a:spcPts val="0"/>
              </a:spcBef>
              <a:spcAft>
                <a:spcPts val="0"/>
              </a:spcAft>
              <a:defRPr/>
            </a:pPr>
            <a:r>
              <a:rPr lang="en-US">
                <a:solidFill>
                  <a:schemeClr val="bg1"/>
                </a:solidFill>
              </a:rPr>
              <a:t>He ignores opponents, the crowd and team mates as they are irrelevant to performance once he has made the decision to kick at goal.</a:t>
            </a:r>
          </a:p>
        </p:txBody>
      </p:sp>
      <p:pic>
        <p:nvPicPr>
          <p:cNvPr id="62469" name="Picture 5" descr="Tatiana Grigorieva 1 by tefocoto."/>
          <p:cNvPicPr>
            <a:picLocks noChangeAspect="1" noChangeArrowheads="1"/>
          </p:cNvPicPr>
          <p:nvPr/>
        </p:nvPicPr>
        <p:blipFill>
          <a:blip r:embed="rId4" cstate="print"/>
          <a:srcRect/>
          <a:stretch>
            <a:fillRect/>
          </a:stretch>
        </p:blipFill>
        <p:spPr bwMode="auto">
          <a:xfrm>
            <a:off x="6929438" y="511526"/>
            <a:ext cx="2116070" cy="2867428"/>
          </a:xfrm>
          <a:prstGeom prst="rect">
            <a:avLst/>
          </a:prstGeom>
          <a:noFill/>
          <a:ln w="9525">
            <a:noFill/>
            <a:miter lim="800000"/>
            <a:headEnd/>
            <a:tailEnd/>
          </a:ln>
        </p:spPr>
      </p:pic>
      <p:sp>
        <p:nvSpPr>
          <p:cNvPr id="62470" name="Rectangle 6"/>
          <p:cNvSpPr>
            <a:spLocks noChangeArrowheads="1"/>
          </p:cNvSpPr>
          <p:nvPr/>
        </p:nvSpPr>
        <p:spPr bwMode="auto">
          <a:xfrm>
            <a:off x="6929438" y="3361306"/>
            <a:ext cx="2214562" cy="192297"/>
          </a:xfrm>
          <a:prstGeom prst="rect">
            <a:avLst/>
          </a:prstGeom>
          <a:noFill/>
          <a:ln w="9525">
            <a:noFill/>
            <a:miter lim="800000"/>
            <a:headEnd/>
            <a:tailEnd/>
          </a:ln>
        </p:spPr>
        <p:txBody>
          <a:bodyPr>
            <a:spAutoFit/>
          </a:bodyPr>
          <a:lstStyle/>
          <a:p>
            <a:pPr algn="r">
              <a:lnSpc>
                <a:spcPct val="115000"/>
              </a:lnSpc>
              <a:spcAft>
                <a:spcPts val="1000"/>
              </a:spcAft>
            </a:pPr>
            <a:r>
              <a:rPr lang="en-US" sz="600" err="1">
                <a:latin typeface="Calibri" pitchFamily="34" charset="0"/>
                <a:ea typeface="Calibri" pitchFamily="34" charset="0"/>
                <a:cs typeface="Times New Roman" pitchFamily="18" charset="0"/>
              </a:rPr>
              <a:t>www.flickr.com</a:t>
            </a:r>
            <a:r>
              <a:rPr lang="en-US" sz="600">
                <a:latin typeface="Calibri" pitchFamily="34" charset="0"/>
                <a:ea typeface="Calibri" pitchFamily="34" charset="0"/>
                <a:cs typeface="Times New Roman" pitchFamily="18" charset="0"/>
              </a:rPr>
              <a:t>/photos/</a:t>
            </a:r>
            <a:r>
              <a:rPr lang="en-US" sz="600" err="1">
                <a:latin typeface="Calibri" pitchFamily="34" charset="0"/>
                <a:ea typeface="Calibri" pitchFamily="34" charset="0"/>
                <a:cs typeface="Times New Roman" pitchFamily="18" charset="0"/>
              </a:rPr>
              <a:t>tefocoto</a:t>
            </a:r>
            <a:r>
              <a:rPr lang="en-US" sz="600">
                <a:latin typeface="Calibri" pitchFamily="34" charset="0"/>
                <a:ea typeface="Calibri" pitchFamily="34" charset="0"/>
                <a:cs typeface="Times New Roman" pitchFamily="18" charset="0"/>
              </a:rPr>
              <a:t>/1578623564/</a:t>
            </a:r>
          </a:p>
        </p:txBody>
      </p:sp>
      <p:pic>
        <p:nvPicPr>
          <p:cNvPr id="62471" name="Picture 7" descr="Tatiana Grigorieva 2 by tefocoto."/>
          <p:cNvPicPr>
            <a:picLocks noChangeAspect="1" noChangeArrowheads="1"/>
          </p:cNvPicPr>
          <p:nvPr/>
        </p:nvPicPr>
        <p:blipFill>
          <a:blip r:embed="rId5" cstate="print"/>
          <a:srcRect/>
          <a:stretch>
            <a:fillRect/>
          </a:stretch>
        </p:blipFill>
        <p:spPr bwMode="auto">
          <a:xfrm>
            <a:off x="4836486" y="528156"/>
            <a:ext cx="2007076" cy="2867428"/>
          </a:xfrm>
          <a:prstGeom prst="rect">
            <a:avLst/>
          </a:prstGeom>
          <a:noFill/>
          <a:ln w="9525">
            <a:noFill/>
            <a:miter lim="800000"/>
            <a:headEnd/>
            <a:tailEnd/>
          </a:ln>
        </p:spPr>
      </p:pic>
      <p:sp>
        <p:nvSpPr>
          <p:cNvPr id="62472" name="Rectangle 8"/>
          <p:cNvSpPr>
            <a:spLocks noChangeArrowheads="1"/>
          </p:cNvSpPr>
          <p:nvPr/>
        </p:nvSpPr>
        <p:spPr bwMode="auto">
          <a:xfrm>
            <a:off x="5014084" y="3362000"/>
            <a:ext cx="1830461" cy="276999"/>
          </a:xfrm>
          <a:prstGeom prst="rect">
            <a:avLst/>
          </a:prstGeom>
          <a:noFill/>
          <a:ln w="9525">
            <a:noFill/>
            <a:miter lim="800000"/>
            <a:headEnd/>
            <a:tailEnd/>
          </a:ln>
        </p:spPr>
        <p:txBody>
          <a:bodyPr wrap="square">
            <a:spAutoFit/>
          </a:bodyPr>
          <a:lstStyle/>
          <a:p>
            <a:pPr algn="r"/>
            <a:r>
              <a:rPr lang="en-US" sz="600" err="1">
                <a:latin typeface="Calibri" pitchFamily="34" charset="0"/>
              </a:rPr>
              <a:t>www.flickr.com</a:t>
            </a:r>
            <a:r>
              <a:rPr lang="en-US" sz="600">
                <a:latin typeface="Calibri" pitchFamily="34" charset="0"/>
              </a:rPr>
              <a:t>/photos/</a:t>
            </a:r>
            <a:r>
              <a:rPr lang="en-US" sz="600" err="1">
                <a:latin typeface="Calibri" pitchFamily="34" charset="0"/>
              </a:rPr>
              <a:t>tefocoto</a:t>
            </a:r>
            <a:r>
              <a:rPr lang="en-US" sz="600">
                <a:latin typeface="Calibri" pitchFamily="34" charset="0"/>
              </a:rPr>
              <a:t>/1577731435/in/</a:t>
            </a:r>
            <a:r>
              <a:rPr lang="en-US" sz="600" err="1">
                <a:latin typeface="Calibri" pitchFamily="34" charset="0"/>
              </a:rPr>
              <a:t>photostream</a:t>
            </a:r>
            <a:r>
              <a:rPr lang="en-US" sz="600">
                <a:latin typeface="Calibri" pitchFamily="34" charset="0"/>
              </a:rPr>
              <a:t>/</a:t>
            </a:r>
          </a:p>
        </p:txBody>
      </p:sp>
      <p:sp>
        <p:nvSpPr>
          <p:cNvPr id="10" name="TextBox 9"/>
          <p:cNvSpPr txBox="1"/>
          <p:nvPr/>
        </p:nvSpPr>
        <p:spPr>
          <a:xfrm>
            <a:off x="4836486" y="3710378"/>
            <a:ext cx="4087083" cy="2585323"/>
          </a:xfrm>
          <a:prstGeom prst="rect">
            <a:avLst/>
          </a:prstGeom>
          <a:solidFill>
            <a:srgbClr val="7030A0"/>
          </a:solidFill>
        </p:spPr>
        <p:style>
          <a:lnRef idx="1">
            <a:schemeClr val="accent6"/>
          </a:lnRef>
          <a:fillRef idx="2">
            <a:schemeClr val="accent6"/>
          </a:fillRef>
          <a:effectRef idx="1">
            <a:schemeClr val="accent6"/>
          </a:effectRef>
          <a:fontRef idx="minor">
            <a:schemeClr val="dk1"/>
          </a:fontRef>
        </p:style>
        <p:txBody>
          <a:bodyPr wrap="square">
            <a:spAutoFit/>
          </a:bodyPr>
          <a:lstStyle/>
          <a:p>
            <a:pPr fontAlgn="auto">
              <a:spcBef>
                <a:spcPts val="0"/>
              </a:spcBef>
              <a:spcAft>
                <a:spcPts val="0"/>
              </a:spcAft>
              <a:defRPr/>
            </a:pPr>
            <a:r>
              <a:rPr lang="en-US">
                <a:solidFill>
                  <a:schemeClr val="bg1"/>
                </a:solidFill>
              </a:rPr>
              <a:t>Discuss the selective attention requirements of the pole vault.</a:t>
            </a:r>
          </a:p>
          <a:p>
            <a:pPr fontAlgn="auto">
              <a:spcBef>
                <a:spcPts val="0"/>
              </a:spcBef>
              <a:spcAft>
                <a:spcPts val="0"/>
              </a:spcAft>
              <a:defRPr/>
            </a:pPr>
            <a:endParaRPr lang="en-US">
              <a:solidFill>
                <a:schemeClr val="bg1"/>
              </a:solidFill>
            </a:endParaRPr>
          </a:p>
          <a:p>
            <a:pPr fontAlgn="auto">
              <a:spcBef>
                <a:spcPts val="0"/>
              </a:spcBef>
              <a:spcAft>
                <a:spcPts val="0"/>
              </a:spcAft>
              <a:defRPr/>
            </a:pPr>
            <a:endParaRPr lang="en-US">
              <a:solidFill>
                <a:schemeClr val="bg1"/>
              </a:solidFill>
            </a:endParaRPr>
          </a:p>
          <a:p>
            <a:pPr fontAlgn="auto">
              <a:spcBef>
                <a:spcPts val="0"/>
              </a:spcBef>
              <a:spcAft>
                <a:spcPts val="0"/>
              </a:spcAft>
              <a:defRPr/>
            </a:pPr>
            <a:r>
              <a:rPr lang="en-US">
                <a:solidFill>
                  <a:schemeClr val="bg1"/>
                </a:solidFill>
              </a:rPr>
              <a:t>Cues to focus on?</a:t>
            </a:r>
          </a:p>
          <a:p>
            <a:pPr fontAlgn="auto">
              <a:spcBef>
                <a:spcPts val="0"/>
              </a:spcBef>
              <a:spcAft>
                <a:spcPts val="0"/>
              </a:spcAft>
              <a:defRPr/>
            </a:pPr>
            <a:endParaRPr lang="en-US">
              <a:solidFill>
                <a:schemeClr val="bg1"/>
              </a:solidFill>
            </a:endParaRPr>
          </a:p>
          <a:p>
            <a:pPr fontAlgn="auto">
              <a:spcBef>
                <a:spcPts val="0"/>
              </a:spcBef>
              <a:spcAft>
                <a:spcPts val="0"/>
              </a:spcAft>
              <a:defRPr/>
            </a:pPr>
            <a:endParaRPr lang="en-US">
              <a:solidFill>
                <a:schemeClr val="bg1"/>
              </a:solidFill>
            </a:endParaRPr>
          </a:p>
          <a:p>
            <a:pPr fontAlgn="auto">
              <a:spcBef>
                <a:spcPts val="0"/>
              </a:spcBef>
              <a:spcAft>
                <a:spcPts val="0"/>
              </a:spcAft>
              <a:defRPr/>
            </a:pPr>
            <a:r>
              <a:rPr lang="en-US">
                <a:solidFill>
                  <a:schemeClr val="bg1"/>
                </a:solidFill>
              </a:rPr>
              <a:t>Distracters?</a:t>
            </a:r>
          </a:p>
          <a:p>
            <a:pPr fontAlgn="auto">
              <a:spcBef>
                <a:spcPts val="0"/>
              </a:spcBef>
              <a:spcAft>
                <a:spcPts val="0"/>
              </a:spcAft>
              <a:defRPr/>
            </a:pPr>
            <a:endParaRPr lang="en-US">
              <a:solidFill>
                <a:schemeClr val="bg1"/>
              </a:solidFill>
            </a:endParaRPr>
          </a:p>
        </p:txBody>
      </p:sp>
      <p:sp>
        <p:nvSpPr>
          <p:cNvPr id="11" name="Slide Number Placeholder 10"/>
          <p:cNvSpPr>
            <a:spLocks noGrp="1"/>
          </p:cNvSpPr>
          <p:nvPr>
            <p:ph type="sldNum" sz="quarter" idx="12"/>
          </p:nvPr>
        </p:nvSpPr>
        <p:spPr>
          <a:xfrm>
            <a:off x="6643702" y="6492875"/>
            <a:ext cx="2133600" cy="365125"/>
          </a:xfrm>
        </p:spPr>
        <p:txBody>
          <a:bodyPr/>
          <a:lstStyle/>
          <a:p>
            <a:pPr>
              <a:defRPr/>
            </a:pPr>
            <a:fld id="{45B70030-C5ED-4C20-AA4F-60533FC034F7}" type="slidenum">
              <a:rPr lang="en-US" smtClean="0"/>
              <a:pPr>
                <a:defRPr/>
              </a:pPr>
              <a:t>42</a:t>
            </a:fld>
            <a:endParaRPr lang="en-US"/>
          </a:p>
        </p:txBody>
      </p:sp>
      <p:sp>
        <p:nvSpPr>
          <p:cNvPr id="14" name="Footer Placeholder 3">
            <a:extLst>
              <a:ext uri="{FF2B5EF4-FFF2-40B4-BE49-F238E27FC236}">
                <a16:creationId xmlns:a16="http://schemas.microsoft.com/office/drawing/2014/main" id="{32B2AD96-4D1A-CA47-8B43-D44F8DF60755}"/>
              </a:ext>
            </a:extLst>
          </p:cNvPr>
          <p:cNvSpPr>
            <a:spLocks noGrp="1"/>
          </p:cNvSpPr>
          <p:nvPr>
            <p:ph type="ftr" sz="quarter" idx="11"/>
          </p:nvPr>
        </p:nvSpPr>
        <p:spPr>
          <a:xfrm>
            <a:off x="3028950" y="6356351"/>
            <a:ext cx="3086100" cy="365125"/>
          </a:xfrm>
        </p:spPr>
        <p:txBody>
          <a:bodyPr/>
          <a:lstStyle/>
          <a:p>
            <a:r>
              <a:rPr lang="en-US"/>
              <a:t>©PE STUDIES RESOURCES</a:t>
            </a:r>
          </a:p>
        </p:txBody>
      </p:sp>
      <p:pic>
        <p:nvPicPr>
          <p:cNvPr id="15" name="Picture 2">
            <a:hlinkClick r:id="" action="ppaction://hlinkshowjump?jump=firstslide"/>
            <a:extLst>
              <a:ext uri="{FF2B5EF4-FFF2-40B4-BE49-F238E27FC236}">
                <a16:creationId xmlns:a16="http://schemas.microsoft.com/office/drawing/2014/main" id="{8C321A20-C94D-A74D-BA7A-00216B86FF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43" y="635328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hlinkClick r:id="rId7" action="ppaction://hlinksldjump"/>
            <a:extLst>
              <a:ext uri="{FF2B5EF4-FFF2-40B4-BE49-F238E27FC236}">
                <a16:creationId xmlns:a16="http://schemas.microsoft.com/office/drawing/2014/main" id="{5AD9700C-FF09-2943-BBFC-0FE22C5F4221}"/>
              </a:ext>
            </a:extLst>
          </p:cNvPr>
          <p:cNvSpPr txBox="1"/>
          <p:nvPr/>
        </p:nvSpPr>
        <p:spPr>
          <a:xfrm>
            <a:off x="-110641" y="6705053"/>
            <a:ext cx="838200" cy="215444"/>
          </a:xfrm>
          <a:prstGeom prst="rect">
            <a:avLst/>
          </a:prstGeom>
          <a:noFill/>
        </p:spPr>
        <p:txBody>
          <a:bodyPr wrap="square" rtlCol="0">
            <a:spAutoFit/>
          </a:bodyPr>
          <a:lstStyle/>
          <a:p>
            <a:pPr algn="ctr"/>
            <a:r>
              <a:rPr lang="en-AU" sz="800"/>
              <a:t>Home</a:t>
            </a:r>
            <a:endParaRPr lang="en-US" sz="800"/>
          </a:p>
        </p:txBody>
      </p:sp>
      <p:sp>
        <p:nvSpPr>
          <p:cNvPr id="17" name="TextBox 16">
            <a:extLst>
              <a:ext uri="{FF2B5EF4-FFF2-40B4-BE49-F238E27FC236}">
                <a16:creationId xmlns:a16="http://schemas.microsoft.com/office/drawing/2014/main" id="{CDAEB804-DFEC-D346-A839-E430E3A3F53B}"/>
              </a:ext>
            </a:extLst>
          </p:cNvPr>
          <p:cNvSpPr txBox="1"/>
          <p:nvPr/>
        </p:nvSpPr>
        <p:spPr>
          <a:xfrm>
            <a:off x="0" y="0"/>
            <a:ext cx="9144000" cy="461665"/>
          </a:xfrm>
          <a:prstGeom prst="rect">
            <a:avLst/>
          </a:prstGeom>
          <a:solidFill>
            <a:srgbClr val="00B050"/>
          </a:solidFill>
          <a:ln>
            <a:solidFill>
              <a:schemeClr val="bg1"/>
            </a:solidFill>
          </a:ln>
        </p:spPr>
        <p:txBody>
          <a:bodyPr wrap="square" rtlCol="0">
            <a:spAutoFit/>
          </a:bodyPr>
          <a:lstStyle/>
          <a:p>
            <a:pPr algn="ctr"/>
            <a:r>
              <a:rPr lang="en-US" sz="2400" b="1" dirty="0">
                <a:solidFill>
                  <a:schemeClr val="bg1"/>
                </a:solidFill>
              </a:rPr>
              <a:t>MENTAL SKILLS – CONCENTRATION</a:t>
            </a:r>
          </a:p>
        </p:txBody>
      </p:sp>
    </p:spTree>
    <p:extLst>
      <p:ext uri="{BB962C8B-B14F-4D97-AF65-F5344CB8AC3E}">
        <p14:creationId xmlns:p14="http://schemas.microsoft.com/office/powerpoint/2010/main" val="388474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pPr>
              <a:defRPr/>
            </a:pPr>
            <a:fld id="{45B70030-C5ED-4C20-AA4F-60533FC034F7}" type="slidenum">
              <a:rPr lang="en-US" smtClean="0"/>
              <a:pPr>
                <a:defRPr/>
              </a:pPr>
              <a:t>43</a:t>
            </a:fld>
            <a:endParaRPr lang="en-US"/>
          </a:p>
        </p:txBody>
      </p:sp>
      <p:sp>
        <p:nvSpPr>
          <p:cNvPr id="16" name="Footer Placeholder 3">
            <a:extLst>
              <a:ext uri="{FF2B5EF4-FFF2-40B4-BE49-F238E27FC236}">
                <a16:creationId xmlns:a16="http://schemas.microsoft.com/office/drawing/2014/main" id="{0123B442-1D89-D047-A0A0-434FED14D7F0}"/>
              </a:ext>
            </a:extLst>
          </p:cNvPr>
          <p:cNvSpPr>
            <a:spLocks noGrp="1"/>
          </p:cNvSpPr>
          <p:nvPr>
            <p:ph type="ftr" sz="quarter" idx="11"/>
          </p:nvPr>
        </p:nvSpPr>
        <p:spPr>
          <a:xfrm>
            <a:off x="3028950" y="6356351"/>
            <a:ext cx="3086100" cy="365125"/>
          </a:xfrm>
        </p:spPr>
        <p:txBody>
          <a:bodyPr/>
          <a:lstStyle/>
          <a:p>
            <a:r>
              <a:rPr lang="en-US"/>
              <a:t>©PE STUDIES RESOURCES</a:t>
            </a:r>
          </a:p>
        </p:txBody>
      </p:sp>
      <p:pic>
        <p:nvPicPr>
          <p:cNvPr id="17" name="Picture 2">
            <a:hlinkClick r:id="" action="ppaction://hlinkshowjump?jump=firstslide"/>
            <a:extLst>
              <a:ext uri="{FF2B5EF4-FFF2-40B4-BE49-F238E27FC236}">
                <a16:creationId xmlns:a16="http://schemas.microsoft.com/office/drawing/2014/main" id="{EDA6BE92-457C-0345-95D0-66F0E37C1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hlinkClick r:id="rId4" action="ppaction://hlinksldjump"/>
            <a:extLst>
              <a:ext uri="{FF2B5EF4-FFF2-40B4-BE49-F238E27FC236}">
                <a16:creationId xmlns:a16="http://schemas.microsoft.com/office/drawing/2014/main" id="{E51BF5A7-0010-B246-9F7B-96FDB939775C}"/>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4" name="TextBox 13">
            <a:extLst>
              <a:ext uri="{FF2B5EF4-FFF2-40B4-BE49-F238E27FC236}">
                <a16:creationId xmlns:a16="http://schemas.microsoft.com/office/drawing/2014/main" id="{05A0045E-4077-0047-8CCD-137C15B2E0FA}"/>
              </a:ext>
            </a:extLst>
          </p:cNvPr>
          <p:cNvSpPr txBox="1"/>
          <p:nvPr/>
        </p:nvSpPr>
        <p:spPr>
          <a:xfrm>
            <a:off x="0" y="0"/>
            <a:ext cx="9144000" cy="461665"/>
          </a:xfrm>
          <a:prstGeom prst="rect">
            <a:avLst/>
          </a:prstGeom>
          <a:solidFill>
            <a:srgbClr val="00B050"/>
          </a:solidFill>
          <a:ln>
            <a:solidFill>
              <a:schemeClr val="bg1"/>
            </a:solidFill>
          </a:ln>
        </p:spPr>
        <p:txBody>
          <a:bodyPr wrap="square" rtlCol="0">
            <a:spAutoFit/>
          </a:bodyPr>
          <a:lstStyle/>
          <a:p>
            <a:pPr algn="ctr"/>
            <a:r>
              <a:rPr lang="en-US" sz="2400" b="1" dirty="0">
                <a:solidFill>
                  <a:schemeClr val="bg1"/>
                </a:solidFill>
              </a:rPr>
              <a:t>MENTAL SKILLS – CONCENTRATION</a:t>
            </a:r>
          </a:p>
        </p:txBody>
      </p:sp>
      <p:sp>
        <p:nvSpPr>
          <p:cNvPr id="13" name="TextBox 3">
            <a:extLst>
              <a:ext uri="{FF2B5EF4-FFF2-40B4-BE49-F238E27FC236}">
                <a16:creationId xmlns:a16="http://schemas.microsoft.com/office/drawing/2014/main" id="{EE6919F1-8562-5E4C-9D86-ABBB475A122F}"/>
              </a:ext>
            </a:extLst>
          </p:cNvPr>
          <p:cNvSpPr txBox="1">
            <a:spLocks noChangeArrowheads="1"/>
          </p:cNvSpPr>
          <p:nvPr/>
        </p:nvSpPr>
        <p:spPr bwMode="auto">
          <a:xfrm>
            <a:off x="278751" y="1310755"/>
            <a:ext cx="8586497" cy="2185214"/>
          </a:xfrm>
          <a:prstGeom prst="rect">
            <a:avLst/>
          </a:prstGeom>
          <a:solidFill>
            <a:schemeClr val="bg1"/>
          </a:solidFill>
          <a:ln w="9525">
            <a:solidFill>
              <a:srgbClr val="00B050"/>
            </a:solidFill>
            <a:miter lim="800000"/>
            <a:headEnd/>
            <a:tailEnd/>
          </a:ln>
        </p:spPr>
        <p:txBody>
          <a:bodyPr wrap="square">
            <a:spAutoFit/>
          </a:bodyPr>
          <a:lstStyle/>
          <a:p>
            <a:endParaRPr lang="en-US" dirty="0">
              <a:latin typeface="Calibri" pitchFamily="34" charset="0"/>
            </a:endParaRPr>
          </a:p>
          <a:p>
            <a:endParaRPr lang="en-US" sz="1000" dirty="0">
              <a:latin typeface="Calibri" pitchFamily="34" charset="0"/>
            </a:endParaRPr>
          </a:p>
          <a:p>
            <a:pPr marL="285750" indent="-285750">
              <a:buFont typeface="Arial" panose="020B0604020202020204" pitchFamily="34" charset="0"/>
              <a:buChar char="•"/>
            </a:pPr>
            <a:r>
              <a:rPr lang="en-US" dirty="0">
                <a:latin typeface="Calibri" pitchFamily="34" charset="0"/>
              </a:rPr>
              <a:t>Athletes are constantly required to shift their concentration from broad to narrow throughout a game or activity</a:t>
            </a:r>
          </a:p>
          <a:p>
            <a:pPr marL="742950" lvl="1" indent="-285750">
              <a:buFont typeface="Cambria Math" panose="02040503050406030204" pitchFamily="18" charset="0"/>
              <a:buChar char="⎯"/>
            </a:pPr>
            <a:r>
              <a:rPr lang="en-US" dirty="0">
                <a:latin typeface="Calibri" pitchFamily="34" charset="0"/>
              </a:rPr>
              <a:t>Think of a full forward in Women's AFL who prior to receiving the ball must attend to a magnitude of cues including where the defenders are positioned, space available, team mates etc. Once they receive the ball, their focus is much more narrow as they prepare to kick on goal. </a:t>
            </a:r>
          </a:p>
        </p:txBody>
      </p:sp>
      <p:pic>
        <p:nvPicPr>
          <p:cNvPr id="1026" name="Picture 2" descr="Image result for womens afl">
            <a:extLst>
              <a:ext uri="{FF2B5EF4-FFF2-40B4-BE49-F238E27FC236}">
                <a16:creationId xmlns:a16="http://schemas.microsoft.com/office/drawing/2014/main" id="{A3271486-0FD1-D843-9D0D-B5B3846DD7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187" y="3683355"/>
            <a:ext cx="3498508" cy="23262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10D07F-B162-9D4A-BC40-76B055C078D7}"/>
              </a:ext>
            </a:extLst>
          </p:cNvPr>
          <p:cNvSpPr/>
          <p:nvPr/>
        </p:nvSpPr>
        <p:spPr>
          <a:xfrm>
            <a:off x="1828799" y="5938793"/>
            <a:ext cx="2501153" cy="184666"/>
          </a:xfrm>
          <a:prstGeom prst="rect">
            <a:avLst/>
          </a:prstGeom>
        </p:spPr>
        <p:txBody>
          <a:bodyPr wrap="square">
            <a:spAutoFit/>
          </a:bodyPr>
          <a:lstStyle/>
          <a:p>
            <a:r>
              <a:rPr lang="en-US" sz="600" dirty="0"/>
              <a:t>https://</a:t>
            </a:r>
            <a:r>
              <a:rPr lang="en-US" sz="600" dirty="0" err="1"/>
              <a:t>commons.wikimedia.org</a:t>
            </a:r>
            <a:r>
              <a:rPr lang="en-US" sz="600" dirty="0"/>
              <a:t>/wiki/File:Angela_Foley_kicking.5.jpg</a:t>
            </a:r>
          </a:p>
        </p:txBody>
      </p:sp>
      <p:sp>
        <p:nvSpPr>
          <p:cNvPr id="3" name="Rectangle 2">
            <a:extLst>
              <a:ext uri="{FF2B5EF4-FFF2-40B4-BE49-F238E27FC236}">
                <a16:creationId xmlns:a16="http://schemas.microsoft.com/office/drawing/2014/main" id="{04464E61-237C-8F4C-B283-F0D4C3293CB1}"/>
              </a:ext>
            </a:extLst>
          </p:cNvPr>
          <p:cNvSpPr/>
          <p:nvPr/>
        </p:nvSpPr>
        <p:spPr>
          <a:xfrm>
            <a:off x="320638" y="1344025"/>
            <a:ext cx="2277226" cy="369332"/>
          </a:xfrm>
          <a:prstGeom prst="rect">
            <a:avLst/>
          </a:prstGeom>
          <a:solidFill>
            <a:schemeClr val="accent4"/>
          </a:solidFill>
          <a:ln>
            <a:solidFill>
              <a:schemeClr val="tx1"/>
            </a:solidFill>
          </a:ln>
        </p:spPr>
        <p:txBody>
          <a:bodyPr wrap="none">
            <a:spAutoFit/>
          </a:bodyPr>
          <a:lstStyle/>
          <a:p>
            <a:r>
              <a:rPr lang="en-US" b="1" dirty="0">
                <a:latin typeface="Calibri" pitchFamily="34" charset="0"/>
              </a:rPr>
              <a:t>2. </a:t>
            </a:r>
            <a:r>
              <a:rPr lang="en-US" b="1" dirty="0" err="1">
                <a:latin typeface="Calibri" pitchFamily="34" charset="0"/>
              </a:rPr>
              <a:t>Shiftable</a:t>
            </a:r>
            <a:r>
              <a:rPr lang="en-US" b="1" dirty="0">
                <a:latin typeface="Calibri" pitchFamily="34" charset="0"/>
              </a:rPr>
              <a:t> Attention </a:t>
            </a:r>
            <a:endParaRPr lang="en-US" dirty="0"/>
          </a:p>
        </p:txBody>
      </p:sp>
      <p:pic>
        <p:nvPicPr>
          <p:cNvPr id="1028" name="Picture 4" descr="Image result for netball">
            <a:extLst>
              <a:ext uri="{FF2B5EF4-FFF2-40B4-BE49-F238E27FC236}">
                <a16:creationId xmlns:a16="http://schemas.microsoft.com/office/drawing/2014/main" id="{56DA65C6-6891-1C4F-82CF-A8AA9FAD1C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2872" y="3683355"/>
            <a:ext cx="3537941" cy="235248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3CF1399-1023-CB4E-A84B-57BD7A825E1B}"/>
              </a:ext>
            </a:extLst>
          </p:cNvPr>
          <p:cNvSpPr/>
          <p:nvPr/>
        </p:nvSpPr>
        <p:spPr>
          <a:xfrm>
            <a:off x="5782236" y="5963587"/>
            <a:ext cx="3065929" cy="184212"/>
          </a:xfrm>
          <a:prstGeom prst="rect">
            <a:avLst/>
          </a:prstGeom>
        </p:spPr>
        <p:txBody>
          <a:bodyPr wrap="square">
            <a:spAutoFit/>
          </a:bodyPr>
          <a:lstStyle/>
          <a:p>
            <a:r>
              <a:rPr lang="en-US" sz="600" dirty="0"/>
              <a:t>https://</a:t>
            </a:r>
            <a:r>
              <a:rPr lang="en-US" sz="600" dirty="0" err="1"/>
              <a:t>commons.wikimedia.org</a:t>
            </a:r>
            <a:r>
              <a:rPr lang="en-US" sz="600" dirty="0"/>
              <a:t>/wiki/File:Netball_Game_in_Action_-_</a:t>
            </a:r>
            <a:r>
              <a:rPr lang="en-US" sz="600" dirty="0" err="1"/>
              <a:t>Guarding.JPG</a:t>
            </a:r>
            <a:endParaRPr lang="en-US" sz="600" dirty="0"/>
          </a:p>
        </p:txBody>
      </p:sp>
    </p:spTree>
    <p:extLst>
      <p:ext uri="{BB962C8B-B14F-4D97-AF65-F5344CB8AC3E}">
        <p14:creationId xmlns:p14="http://schemas.microsoft.com/office/powerpoint/2010/main" val="192344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3"/>
          <p:cNvSpPr txBox="1">
            <a:spLocks noChangeArrowheads="1"/>
          </p:cNvSpPr>
          <p:nvPr/>
        </p:nvSpPr>
        <p:spPr bwMode="auto">
          <a:xfrm>
            <a:off x="200645" y="791446"/>
            <a:ext cx="8679656" cy="2462213"/>
          </a:xfrm>
          <a:prstGeom prst="rect">
            <a:avLst/>
          </a:prstGeom>
          <a:solidFill>
            <a:schemeClr val="bg1"/>
          </a:solidFill>
          <a:ln w="9525">
            <a:solidFill>
              <a:srgbClr val="00B050"/>
            </a:solidFill>
            <a:miter lim="800000"/>
            <a:headEnd/>
            <a:tailEnd/>
          </a:ln>
        </p:spPr>
        <p:txBody>
          <a:bodyPr wrap="square">
            <a:spAutoFit/>
          </a:bodyPr>
          <a:lstStyle/>
          <a:p>
            <a:endParaRPr lang="en-US" dirty="0">
              <a:latin typeface="Calibri" pitchFamily="34" charset="0"/>
            </a:endParaRPr>
          </a:p>
          <a:p>
            <a:endParaRPr lang="en-US" sz="1000" dirty="0">
              <a:latin typeface="Calibri" pitchFamily="34" charset="0"/>
            </a:endParaRPr>
          </a:p>
          <a:p>
            <a:pPr marL="285750" indent="-285750">
              <a:buFont typeface="Arial" panose="020B0604020202020204" pitchFamily="34" charset="0"/>
              <a:buChar char="•"/>
            </a:pPr>
            <a:r>
              <a:rPr lang="en-US" dirty="0">
                <a:latin typeface="Calibri" pitchFamily="34" charset="0"/>
              </a:rPr>
              <a:t>Being able to concentrate for the duration of the event </a:t>
            </a:r>
            <a:r>
              <a:rPr lang="en-US" dirty="0"/>
              <a:t>–</a:t>
            </a:r>
            <a:r>
              <a:rPr lang="en-US" dirty="0">
                <a:latin typeface="Calibri" pitchFamily="34" charset="0"/>
              </a:rPr>
              <a:t> one error can cost the match – dropped catch, missed putt. </a:t>
            </a:r>
          </a:p>
          <a:p>
            <a:pPr marL="285750" indent="-285750">
              <a:buFont typeface="Arial" panose="020B0604020202020204" pitchFamily="34" charset="0"/>
              <a:buChar char="•"/>
            </a:pPr>
            <a:r>
              <a:rPr lang="en-US" dirty="0">
                <a:latin typeface="Calibri" pitchFamily="34" charset="0"/>
              </a:rPr>
              <a:t>It is important athletes train specifically to replicate the attentional demands of the sport. i.e. does the sport have many breaks (cricket) or is it continuous (soccer)? How long are players required to concentrate for?</a:t>
            </a:r>
          </a:p>
          <a:p>
            <a:pPr marL="742950" lvl="1" indent="-285750">
              <a:buFont typeface="Cambria Math" panose="02040503050406030204" pitchFamily="18" charset="0"/>
              <a:buChar char="⎯"/>
            </a:pPr>
            <a:r>
              <a:rPr lang="en-US" dirty="0">
                <a:latin typeface="Calibri" pitchFamily="34" charset="0"/>
              </a:rPr>
              <a:t>Elite batters in cricket will often practice for up to 6 </a:t>
            </a:r>
            <a:r>
              <a:rPr lang="en-US" dirty="0" err="1">
                <a:latin typeface="Calibri" pitchFamily="34" charset="0"/>
              </a:rPr>
              <a:t>hrs</a:t>
            </a:r>
            <a:r>
              <a:rPr lang="en-US" dirty="0">
                <a:latin typeface="Calibri" pitchFamily="34" charset="0"/>
              </a:rPr>
              <a:t> per day to try and replicate the attentional demands of an actual game </a:t>
            </a:r>
          </a:p>
        </p:txBody>
      </p:sp>
      <p:sp>
        <p:nvSpPr>
          <p:cNvPr id="9" name="Slide Number Placeholder 8"/>
          <p:cNvSpPr>
            <a:spLocks noGrp="1"/>
          </p:cNvSpPr>
          <p:nvPr>
            <p:ph type="sldNum" sz="quarter" idx="12"/>
          </p:nvPr>
        </p:nvSpPr>
        <p:spPr/>
        <p:txBody>
          <a:bodyPr/>
          <a:lstStyle/>
          <a:p>
            <a:pPr>
              <a:defRPr/>
            </a:pPr>
            <a:fld id="{45B70030-C5ED-4C20-AA4F-60533FC034F7}" type="slidenum">
              <a:rPr lang="en-US" smtClean="0"/>
              <a:pPr>
                <a:defRPr/>
              </a:pPr>
              <a:t>44</a:t>
            </a:fld>
            <a:endParaRPr lang="en-US"/>
          </a:p>
        </p:txBody>
      </p:sp>
      <p:sp>
        <p:nvSpPr>
          <p:cNvPr id="16" name="Footer Placeholder 3">
            <a:extLst>
              <a:ext uri="{FF2B5EF4-FFF2-40B4-BE49-F238E27FC236}">
                <a16:creationId xmlns:a16="http://schemas.microsoft.com/office/drawing/2014/main" id="{0123B442-1D89-D047-A0A0-434FED14D7F0}"/>
              </a:ext>
            </a:extLst>
          </p:cNvPr>
          <p:cNvSpPr>
            <a:spLocks noGrp="1"/>
          </p:cNvSpPr>
          <p:nvPr>
            <p:ph type="ftr" sz="quarter" idx="11"/>
          </p:nvPr>
        </p:nvSpPr>
        <p:spPr>
          <a:xfrm>
            <a:off x="3028950" y="6356351"/>
            <a:ext cx="3086100" cy="365125"/>
          </a:xfrm>
        </p:spPr>
        <p:txBody>
          <a:bodyPr/>
          <a:lstStyle/>
          <a:p>
            <a:r>
              <a:rPr lang="en-US"/>
              <a:t>©PE STUDIES RESOURCES</a:t>
            </a:r>
          </a:p>
        </p:txBody>
      </p:sp>
      <p:pic>
        <p:nvPicPr>
          <p:cNvPr id="2050" name="Picture 2" descr="Image result for dropped catch">
            <a:extLst>
              <a:ext uri="{FF2B5EF4-FFF2-40B4-BE49-F238E27FC236}">
                <a16:creationId xmlns:a16="http://schemas.microsoft.com/office/drawing/2014/main" id="{7CB15A59-53AE-D046-BA3C-2B64238C6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4396" y="3474805"/>
            <a:ext cx="4475905" cy="26828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3BB5CD2-0F47-3F42-9F4A-64798DDD175F}"/>
              </a:ext>
            </a:extLst>
          </p:cNvPr>
          <p:cNvSpPr/>
          <p:nvPr/>
        </p:nvSpPr>
        <p:spPr>
          <a:xfrm>
            <a:off x="4404396" y="6147018"/>
            <a:ext cx="4581875" cy="323165"/>
          </a:xfrm>
          <a:prstGeom prst="rect">
            <a:avLst/>
          </a:prstGeom>
        </p:spPr>
        <p:txBody>
          <a:bodyPr wrap="square">
            <a:spAutoFit/>
          </a:bodyPr>
          <a:lstStyle/>
          <a:p>
            <a:pPr algn="r"/>
            <a:r>
              <a:rPr lang="en-US" sz="500"/>
              <a:t>https://</a:t>
            </a:r>
            <a:r>
              <a:rPr lang="en-US" sz="500" err="1"/>
              <a:t>www.google.com</a:t>
            </a:r>
            <a:r>
              <a:rPr lang="en-US" sz="500"/>
              <a:t>/</a:t>
            </a:r>
            <a:r>
              <a:rPr lang="en-US" sz="500" err="1"/>
              <a:t>search?safe</a:t>
            </a:r>
            <a:r>
              <a:rPr lang="en-US" sz="500"/>
              <a:t>=</a:t>
            </a:r>
            <a:r>
              <a:rPr lang="en-US" sz="500" err="1"/>
              <a:t>active&amp;client</a:t>
            </a:r>
            <a:r>
              <a:rPr lang="en-US" sz="500"/>
              <a:t>=</a:t>
            </a:r>
            <a:r>
              <a:rPr lang="en-US" sz="500" err="1"/>
              <a:t>firefox-b-d&amp;biw</a:t>
            </a:r>
            <a:r>
              <a:rPr lang="en-US" sz="500"/>
              <a:t>=1920&amp;bih=983&amp;tbs=sur%3Afc&amp;tbm=</a:t>
            </a:r>
            <a:r>
              <a:rPr lang="en-US" sz="500" err="1"/>
              <a:t>isch&amp;sa</a:t>
            </a:r>
            <a:r>
              <a:rPr lang="en-US" sz="500"/>
              <a:t>=1&amp;ei=ZDP1XIKsL5HfrQHl-6X4DA&amp;q=</a:t>
            </a:r>
            <a:r>
              <a:rPr lang="en-US" sz="500" err="1"/>
              <a:t>dropped+catch&amp;oq</a:t>
            </a:r>
            <a:r>
              <a:rPr lang="en-US" sz="500"/>
              <a:t>=</a:t>
            </a:r>
            <a:r>
              <a:rPr lang="en-US" sz="500" err="1"/>
              <a:t>dropped+catch&amp;gs_l</a:t>
            </a:r>
            <a:r>
              <a:rPr lang="en-US" sz="500"/>
              <a:t>=img.3..0l2j0i5i30l6j0i24l2.233070.235170..236564...0.0..0.230.2685.0j6j7......0....1..gws-wiz-img.......0i67j0i8i30.ENeHcU-0vpw#imgrc=</a:t>
            </a:r>
            <a:r>
              <a:rPr lang="en-US" sz="500" err="1"/>
              <a:t>VfonfoSVUZSmhM</a:t>
            </a:r>
            <a:r>
              <a:rPr lang="en-US" sz="500"/>
              <a:t>:</a:t>
            </a:r>
          </a:p>
        </p:txBody>
      </p:sp>
      <p:pic>
        <p:nvPicPr>
          <p:cNvPr id="17" name="Picture 2">
            <a:hlinkClick r:id="" action="ppaction://hlinkshowjump?jump=firstslide"/>
            <a:extLst>
              <a:ext uri="{FF2B5EF4-FFF2-40B4-BE49-F238E27FC236}">
                <a16:creationId xmlns:a16="http://schemas.microsoft.com/office/drawing/2014/main" id="{EDA6BE92-457C-0345-95D0-66F0E37C17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hlinkClick r:id="rId5" action="ppaction://hlinksldjump"/>
            <a:extLst>
              <a:ext uri="{FF2B5EF4-FFF2-40B4-BE49-F238E27FC236}">
                <a16:creationId xmlns:a16="http://schemas.microsoft.com/office/drawing/2014/main" id="{E51BF5A7-0010-B246-9F7B-96FDB939775C}"/>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4" name="TextBox 13">
            <a:extLst>
              <a:ext uri="{FF2B5EF4-FFF2-40B4-BE49-F238E27FC236}">
                <a16:creationId xmlns:a16="http://schemas.microsoft.com/office/drawing/2014/main" id="{05A0045E-4077-0047-8CCD-137C15B2E0FA}"/>
              </a:ext>
            </a:extLst>
          </p:cNvPr>
          <p:cNvSpPr txBox="1"/>
          <p:nvPr/>
        </p:nvSpPr>
        <p:spPr>
          <a:xfrm>
            <a:off x="0" y="0"/>
            <a:ext cx="9144000" cy="461665"/>
          </a:xfrm>
          <a:prstGeom prst="rect">
            <a:avLst/>
          </a:prstGeom>
          <a:solidFill>
            <a:srgbClr val="00B050"/>
          </a:solidFill>
          <a:ln>
            <a:solidFill>
              <a:schemeClr val="bg1"/>
            </a:solidFill>
          </a:ln>
        </p:spPr>
        <p:txBody>
          <a:bodyPr wrap="square" rtlCol="0">
            <a:spAutoFit/>
          </a:bodyPr>
          <a:lstStyle/>
          <a:p>
            <a:pPr algn="ctr"/>
            <a:r>
              <a:rPr lang="en-US" sz="2400" b="1" dirty="0">
                <a:solidFill>
                  <a:schemeClr val="bg1"/>
                </a:solidFill>
              </a:rPr>
              <a:t>MENTAL SKILLS – CONCENTRATION</a:t>
            </a:r>
          </a:p>
        </p:txBody>
      </p:sp>
      <p:sp>
        <p:nvSpPr>
          <p:cNvPr id="5" name="Rectangle 4">
            <a:extLst>
              <a:ext uri="{FF2B5EF4-FFF2-40B4-BE49-F238E27FC236}">
                <a16:creationId xmlns:a16="http://schemas.microsoft.com/office/drawing/2014/main" id="{6BC5D26E-7102-4B46-A476-3C5F53BC40A5}"/>
              </a:ext>
            </a:extLst>
          </p:cNvPr>
          <p:cNvSpPr/>
          <p:nvPr/>
        </p:nvSpPr>
        <p:spPr>
          <a:xfrm>
            <a:off x="236804" y="818422"/>
            <a:ext cx="2581284" cy="369332"/>
          </a:xfrm>
          <a:prstGeom prst="rect">
            <a:avLst/>
          </a:prstGeom>
          <a:solidFill>
            <a:schemeClr val="accent4"/>
          </a:solidFill>
          <a:ln>
            <a:solidFill>
              <a:schemeClr val="tx1"/>
            </a:solidFill>
          </a:ln>
        </p:spPr>
        <p:txBody>
          <a:bodyPr wrap="none">
            <a:spAutoFit/>
          </a:bodyPr>
          <a:lstStyle/>
          <a:p>
            <a:r>
              <a:rPr lang="en-US" b="1" dirty="0">
                <a:latin typeface="Calibri" pitchFamily="34" charset="0"/>
              </a:rPr>
              <a:t>3. Maintaining Attention </a:t>
            </a:r>
            <a:endParaRPr lang="en-US" dirty="0"/>
          </a:p>
        </p:txBody>
      </p:sp>
      <p:pic>
        <p:nvPicPr>
          <p:cNvPr id="3074" name="Picture 2" descr="Image result for golf putt">
            <a:extLst>
              <a:ext uri="{FF2B5EF4-FFF2-40B4-BE49-F238E27FC236}">
                <a16:creationId xmlns:a16="http://schemas.microsoft.com/office/drawing/2014/main" id="{1E0023D0-036B-D24C-81EA-FBDA6E7F37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804" y="3478727"/>
            <a:ext cx="4003461" cy="26828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7152A6E-0AD4-6146-AEED-0BA711657B88}"/>
              </a:ext>
            </a:extLst>
          </p:cNvPr>
          <p:cNvSpPr/>
          <p:nvPr/>
        </p:nvSpPr>
        <p:spPr>
          <a:xfrm>
            <a:off x="605518" y="6142584"/>
            <a:ext cx="4003461" cy="184666"/>
          </a:xfrm>
          <a:prstGeom prst="rect">
            <a:avLst/>
          </a:prstGeom>
        </p:spPr>
        <p:txBody>
          <a:bodyPr wrap="square">
            <a:spAutoFit/>
          </a:bodyPr>
          <a:lstStyle/>
          <a:p>
            <a:r>
              <a:rPr lang="en-US" sz="600" dirty="0"/>
              <a:t>https://</a:t>
            </a:r>
            <a:r>
              <a:rPr lang="en-US" sz="600" dirty="0" err="1"/>
              <a:t>www.jbcharleston.jb.mil</a:t>
            </a:r>
            <a:r>
              <a:rPr lang="en-US" sz="600" dirty="0"/>
              <a:t>/News/Article/236672/</a:t>
            </a:r>
            <a:r>
              <a:rPr lang="en-US" sz="600" dirty="0" err="1"/>
              <a:t>wrenwoods</a:t>
            </a:r>
            <a:r>
              <a:rPr lang="en-US" sz="600" dirty="0"/>
              <a:t>-offers-summer-golf-deals-to-team-</a:t>
            </a:r>
            <a:r>
              <a:rPr lang="en-US" sz="600" dirty="0" err="1"/>
              <a:t>charleston</a:t>
            </a:r>
            <a:r>
              <a:rPr lang="en-US" sz="600" dirty="0"/>
              <a:t>/</a:t>
            </a:r>
          </a:p>
        </p:txBody>
      </p:sp>
    </p:spTree>
    <p:extLst>
      <p:ext uri="{BB962C8B-B14F-4D97-AF65-F5344CB8AC3E}">
        <p14:creationId xmlns:p14="http://schemas.microsoft.com/office/powerpoint/2010/main" val="36685552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ChangeArrowheads="1"/>
          </p:cNvSpPr>
          <p:nvPr/>
        </p:nvSpPr>
        <p:spPr bwMode="auto">
          <a:xfrm>
            <a:off x="276925" y="1966403"/>
            <a:ext cx="4079922" cy="3693319"/>
          </a:xfrm>
          <a:prstGeom prst="rect">
            <a:avLst/>
          </a:prstGeom>
          <a:solidFill>
            <a:schemeClr val="bg1"/>
          </a:solidFill>
          <a:ln w="9525">
            <a:solidFill>
              <a:srgbClr val="00B050"/>
            </a:solidFill>
            <a:miter lim="800000"/>
            <a:headEnd/>
            <a:tailEnd/>
          </a:ln>
        </p:spPr>
        <p:txBody>
          <a:bodyPr wrap="square">
            <a:spAutoFit/>
          </a:bodyPr>
          <a:lstStyle/>
          <a:p>
            <a:pPr marL="285750" indent="-285750">
              <a:buFont typeface="Arial" panose="020B0604020202020204" pitchFamily="34" charset="0"/>
              <a:buChar char="•"/>
            </a:pPr>
            <a:endParaRPr lang="en-US" dirty="0">
              <a:latin typeface="Calibri" pitchFamily="34" charset="0"/>
            </a:endParaRPr>
          </a:p>
          <a:p>
            <a:pPr marL="285750" indent="-285750">
              <a:buFont typeface="Arial" panose="020B0604020202020204" pitchFamily="34" charset="0"/>
              <a:buChar char="•"/>
            </a:pPr>
            <a:endParaRPr lang="en-US" sz="1000" dirty="0">
              <a:latin typeface="Calibri" pitchFamily="34" charset="0"/>
            </a:endParaRPr>
          </a:p>
          <a:p>
            <a:pPr marL="285750" indent="-285750">
              <a:buFont typeface="Arial" panose="020B0604020202020204" pitchFamily="34" charset="0"/>
              <a:buChar char="•"/>
            </a:pPr>
            <a:r>
              <a:rPr lang="en-US" dirty="0">
                <a:latin typeface="Calibri" pitchFamily="34" charset="0"/>
              </a:rPr>
              <a:t>The ability of the performer to consider the game situation, positioning of team mates and opposition and then make appropriate decision on course of action e.g. </a:t>
            </a:r>
          </a:p>
          <a:p>
            <a:pPr marL="742950" lvl="1" indent="-285750">
              <a:buFont typeface="Cambria Math" panose="02040503050406030204" pitchFamily="18" charset="0"/>
              <a:buChar char="⎯"/>
            </a:pPr>
            <a:r>
              <a:rPr lang="en-US" dirty="0">
                <a:latin typeface="Calibri" pitchFamily="34" charset="0"/>
              </a:rPr>
              <a:t>when do you start to run down the clock? </a:t>
            </a:r>
          </a:p>
          <a:p>
            <a:pPr marL="742950" lvl="1" indent="-285750">
              <a:buFont typeface="Cambria Math" panose="02040503050406030204" pitchFamily="18" charset="0"/>
              <a:buChar char="⎯"/>
            </a:pPr>
            <a:r>
              <a:rPr lang="en-US" dirty="0">
                <a:latin typeface="Calibri" pitchFamily="34" charset="0"/>
              </a:rPr>
              <a:t>when do you make substitutions? </a:t>
            </a:r>
          </a:p>
          <a:p>
            <a:pPr marL="742950" lvl="1" indent="-285750">
              <a:buFont typeface="Cambria Math" panose="02040503050406030204" pitchFamily="18" charset="0"/>
              <a:buChar char="⎯"/>
            </a:pPr>
            <a:r>
              <a:rPr lang="en-US" dirty="0">
                <a:latin typeface="Calibri" pitchFamily="34" charset="0"/>
              </a:rPr>
              <a:t>when do you take extra risks? </a:t>
            </a:r>
          </a:p>
          <a:p>
            <a:pPr marL="742950" lvl="1" indent="-285750">
              <a:buFont typeface="Cambria Math" panose="02040503050406030204" pitchFamily="18" charset="0"/>
              <a:buChar char="⎯"/>
            </a:pPr>
            <a:r>
              <a:rPr lang="en-US" dirty="0">
                <a:latin typeface="Calibri" pitchFamily="34" charset="0"/>
              </a:rPr>
              <a:t>who do you pass to? </a:t>
            </a:r>
          </a:p>
          <a:p>
            <a:pPr marL="742950" lvl="1" indent="-285750">
              <a:buFont typeface="Cambria Math" panose="02040503050406030204" pitchFamily="18" charset="0"/>
              <a:buChar char="⎯"/>
            </a:pPr>
            <a:r>
              <a:rPr lang="en-US" dirty="0">
                <a:latin typeface="Calibri" pitchFamily="34" charset="0"/>
              </a:rPr>
              <a:t>who don’t you pass to?</a:t>
            </a:r>
          </a:p>
        </p:txBody>
      </p:sp>
      <p:sp>
        <p:nvSpPr>
          <p:cNvPr id="9" name="Slide Number Placeholder 8"/>
          <p:cNvSpPr>
            <a:spLocks noGrp="1"/>
          </p:cNvSpPr>
          <p:nvPr>
            <p:ph type="sldNum" sz="quarter" idx="12"/>
          </p:nvPr>
        </p:nvSpPr>
        <p:spPr/>
        <p:txBody>
          <a:bodyPr/>
          <a:lstStyle/>
          <a:p>
            <a:pPr>
              <a:defRPr/>
            </a:pPr>
            <a:fld id="{45B70030-C5ED-4C20-AA4F-60533FC034F7}" type="slidenum">
              <a:rPr lang="en-US" smtClean="0"/>
              <a:pPr>
                <a:defRPr/>
              </a:pPr>
              <a:t>45</a:t>
            </a:fld>
            <a:endParaRPr lang="en-US"/>
          </a:p>
        </p:txBody>
      </p:sp>
      <p:sp>
        <p:nvSpPr>
          <p:cNvPr id="16" name="Footer Placeholder 3">
            <a:extLst>
              <a:ext uri="{FF2B5EF4-FFF2-40B4-BE49-F238E27FC236}">
                <a16:creationId xmlns:a16="http://schemas.microsoft.com/office/drawing/2014/main" id="{0123B442-1D89-D047-A0A0-434FED14D7F0}"/>
              </a:ext>
            </a:extLst>
          </p:cNvPr>
          <p:cNvSpPr>
            <a:spLocks noGrp="1"/>
          </p:cNvSpPr>
          <p:nvPr>
            <p:ph type="ftr" sz="quarter" idx="11"/>
          </p:nvPr>
        </p:nvSpPr>
        <p:spPr>
          <a:xfrm>
            <a:off x="3028950" y="6356351"/>
            <a:ext cx="3086100" cy="365125"/>
          </a:xfrm>
        </p:spPr>
        <p:txBody>
          <a:bodyPr/>
          <a:lstStyle/>
          <a:p>
            <a:r>
              <a:rPr lang="en-US"/>
              <a:t>©PE STUDIES RESOURCES</a:t>
            </a:r>
          </a:p>
        </p:txBody>
      </p:sp>
      <p:pic>
        <p:nvPicPr>
          <p:cNvPr id="17" name="Picture 2">
            <a:hlinkClick r:id="" action="ppaction://hlinkshowjump?jump=firstslide"/>
            <a:extLst>
              <a:ext uri="{FF2B5EF4-FFF2-40B4-BE49-F238E27FC236}">
                <a16:creationId xmlns:a16="http://schemas.microsoft.com/office/drawing/2014/main" id="{EDA6BE92-457C-0345-95D0-66F0E37C1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hlinkClick r:id="rId4" action="ppaction://hlinksldjump"/>
            <a:extLst>
              <a:ext uri="{FF2B5EF4-FFF2-40B4-BE49-F238E27FC236}">
                <a16:creationId xmlns:a16="http://schemas.microsoft.com/office/drawing/2014/main" id="{E51BF5A7-0010-B246-9F7B-96FDB939775C}"/>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4" name="TextBox 13">
            <a:extLst>
              <a:ext uri="{FF2B5EF4-FFF2-40B4-BE49-F238E27FC236}">
                <a16:creationId xmlns:a16="http://schemas.microsoft.com/office/drawing/2014/main" id="{05A0045E-4077-0047-8CCD-137C15B2E0FA}"/>
              </a:ext>
            </a:extLst>
          </p:cNvPr>
          <p:cNvSpPr txBox="1"/>
          <p:nvPr/>
        </p:nvSpPr>
        <p:spPr>
          <a:xfrm>
            <a:off x="0" y="0"/>
            <a:ext cx="9144000" cy="461665"/>
          </a:xfrm>
          <a:prstGeom prst="rect">
            <a:avLst/>
          </a:prstGeom>
          <a:solidFill>
            <a:srgbClr val="00B050"/>
          </a:solidFill>
          <a:ln>
            <a:solidFill>
              <a:schemeClr val="bg1"/>
            </a:solidFill>
          </a:ln>
        </p:spPr>
        <p:txBody>
          <a:bodyPr wrap="square" rtlCol="0">
            <a:spAutoFit/>
          </a:bodyPr>
          <a:lstStyle/>
          <a:p>
            <a:pPr algn="ctr"/>
            <a:r>
              <a:rPr lang="en-US" sz="2400" b="1" dirty="0">
                <a:solidFill>
                  <a:schemeClr val="bg1"/>
                </a:solidFill>
              </a:rPr>
              <a:t>MENTAL SKILLS – CONCENTRATION</a:t>
            </a:r>
          </a:p>
        </p:txBody>
      </p:sp>
      <p:pic>
        <p:nvPicPr>
          <p:cNvPr id="2" name="Picture 2" descr="Image result for womens soccer">
            <a:extLst>
              <a:ext uri="{FF2B5EF4-FFF2-40B4-BE49-F238E27FC236}">
                <a16:creationId xmlns:a16="http://schemas.microsoft.com/office/drawing/2014/main" id="{D8289EA9-1660-AC4A-A0E8-42C390FC9E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9176" y="999052"/>
            <a:ext cx="4028681" cy="507402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73BF4E1-86BD-3948-A0E4-B85DF683C368}"/>
              </a:ext>
            </a:extLst>
          </p:cNvPr>
          <p:cNvSpPr/>
          <p:nvPr/>
        </p:nvSpPr>
        <p:spPr>
          <a:xfrm>
            <a:off x="6642845" y="6030047"/>
            <a:ext cx="2501155" cy="184666"/>
          </a:xfrm>
          <a:prstGeom prst="rect">
            <a:avLst/>
          </a:prstGeom>
        </p:spPr>
        <p:txBody>
          <a:bodyPr wrap="square">
            <a:spAutoFit/>
          </a:bodyPr>
          <a:lstStyle/>
          <a:p>
            <a:r>
              <a:rPr lang="en-US" sz="600" dirty="0"/>
              <a:t>http://</a:t>
            </a:r>
            <a:r>
              <a:rPr lang="en-US" sz="600" dirty="0" err="1"/>
              <a:t>www.publicdomainfiles.com</a:t>
            </a:r>
            <a:r>
              <a:rPr lang="en-US" sz="600" dirty="0"/>
              <a:t>/</a:t>
            </a:r>
            <a:r>
              <a:rPr lang="en-US" sz="600" dirty="0" err="1"/>
              <a:t>show_file.php?id</a:t>
            </a:r>
            <a:r>
              <a:rPr lang="en-US" sz="600" dirty="0"/>
              <a:t>=13496550016664</a:t>
            </a:r>
          </a:p>
        </p:txBody>
      </p:sp>
      <p:sp>
        <p:nvSpPr>
          <p:cNvPr id="5" name="Rectangle 4">
            <a:extLst>
              <a:ext uri="{FF2B5EF4-FFF2-40B4-BE49-F238E27FC236}">
                <a16:creationId xmlns:a16="http://schemas.microsoft.com/office/drawing/2014/main" id="{70DA3C2D-5302-784B-8C84-F65D6F0E8379}"/>
              </a:ext>
            </a:extLst>
          </p:cNvPr>
          <p:cNvSpPr/>
          <p:nvPr/>
        </p:nvSpPr>
        <p:spPr>
          <a:xfrm>
            <a:off x="319274" y="2002263"/>
            <a:ext cx="2423292" cy="369332"/>
          </a:xfrm>
          <a:prstGeom prst="rect">
            <a:avLst/>
          </a:prstGeom>
          <a:solidFill>
            <a:schemeClr val="accent4"/>
          </a:solidFill>
          <a:ln>
            <a:solidFill>
              <a:schemeClr val="tx1"/>
            </a:solidFill>
          </a:ln>
        </p:spPr>
        <p:txBody>
          <a:bodyPr wrap="none">
            <a:spAutoFit/>
          </a:bodyPr>
          <a:lstStyle/>
          <a:p>
            <a:r>
              <a:rPr lang="en-US" b="1" dirty="0">
                <a:latin typeface="Calibri" pitchFamily="34" charset="0"/>
              </a:rPr>
              <a:t>4. Situation Awareness </a:t>
            </a:r>
            <a:endParaRPr lang="en-US" dirty="0"/>
          </a:p>
        </p:txBody>
      </p:sp>
    </p:spTree>
    <p:extLst>
      <p:ext uri="{BB962C8B-B14F-4D97-AF65-F5344CB8AC3E}">
        <p14:creationId xmlns:p14="http://schemas.microsoft.com/office/powerpoint/2010/main" val="4727887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750" y="1563319"/>
            <a:ext cx="8572500" cy="1785104"/>
          </a:xfrm>
          <a:prstGeom prst="rect">
            <a:avLst/>
          </a:prstGeom>
          <a:solidFill>
            <a:schemeClr val="bg1"/>
          </a:solidFill>
          <a:ln>
            <a:solidFill>
              <a:srgbClr val="00B050"/>
            </a:solidFill>
          </a:ln>
        </p:spPr>
        <p:txBody>
          <a:bodyPr>
            <a:spAutoFit/>
          </a:bodyPr>
          <a:lstStyle/>
          <a:p>
            <a:pPr fontAlgn="auto">
              <a:spcBef>
                <a:spcPts val="0"/>
              </a:spcBef>
              <a:spcAft>
                <a:spcPts val="0"/>
              </a:spcAft>
              <a:defRPr/>
            </a:pPr>
            <a:r>
              <a:rPr lang="en-US" dirty="0">
                <a:latin typeface="+mn-lt"/>
              </a:rPr>
              <a:t>Robert Nideffer (1981) determined that different sports have different attentional requirements and viewed attentional focus along two dimensions;</a:t>
            </a:r>
          </a:p>
          <a:p>
            <a:pPr fontAlgn="auto">
              <a:spcBef>
                <a:spcPts val="0"/>
              </a:spcBef>
              <a:spcAft>
                <a:spcPts val="0"/>
              </a:spcAft>
              <a:defRPr/>
            </a:pPr>
            <a:endParaRPr lang="en-US" sz="1000" dirty="0">
              <a:latin typeface="+mn-lt"/>
            </a:endParaRPr>
          </a:p>
          <a:p>
            <a:pPr marL="457200" indent="-457200" fontAlgn="auto">
              <a:spcBef>
                <a:spcPts val="0"/>
              </a:spcBef>
              <a:spcAft>
                <a:spcPts val="0"/>
              </a:spcAft>
              <a:buFont typeface="+mj-lt"/>
              <a:buAutoNum type="arabicPeriod"/>
              <a:defRPr/>
            </a:pPr>
            <a:r>
              <a:rPr lang="en-US" dirty="0">
                <a:latin typeface="+mn-lt"/>
              </a:rPr>
              <a:t>Direction: Focus on whether cues are </a:t>
            </a:r>
            <a:r>
              <a:rPr lang="en-US" u="sng" dirty="0">
                <a:latin typeface="+mn-lt"/>
              </a:rPr>
              <a:t>internal</a:t>
            </a:r>
            <a:r>
              <a:rPr lang="en-US" dirty="0">
                <a:latin typeface="+mn-lt"/>
              </a:rPr>
              <a:t> or </a:t>
            </a:r>
            <a:r>
              <a:rPr lang="en-US" u="sng" dirty="0">
                <a:latin typeface="+mn-lt"/>
              </a:rPr>
              <a:t>external</a:t>
            </a:r>
            <a:r>
              <a:rPr lang="en-US" dirty="0">
                <a:latin typeface="+mn-lt"/>
              </a:rPr>
              <a:t> to the performer</a:t>
            </a:r>
          </a:p>
          <a:p>
            <a:pPr marL="457200" indent="-457200" fontAlgn="auto">
              <a:spcBef>
                <a:spcPts val="0"/>
              </a:spcBef>
              <a:spcAft>
                <a:spcPts val="0"/>
              </a:spcAft>
              <a:buFont typeface="+mj-lt"/>
              <a:buAutoNum type="arabicPeriod"/>
              <a:defRPr/>
            </a:pPr>
            <a:endParaRPr lang="en-US" sz="1000" dirty="0">
              <a:latin typeface="+mn-lt"/>
            </a:endParaRPr>
          </a:p>
          <a:p>
            <a:pPr marL="457200" indent="-457200" fontAlgn="auto">
              <a:spcBef>
                <a:spcPts val="0"/>
              </a:spcBef>
              <a:spcAft>
                <a:spcPts val="0"/>
              </a:spcAft>
              <a:buFont typeface="+mj-lt"/>
              <a:buAutoNum type="arabicPeriod"/>
              <a:defRPr/>
            </a:pPr>
            <a:r>
              <a:rPr lang="en-US" dirty="0">
                <a:latin typeface="+mn-lt"/>
              </a:rPr>
              <a:t>Width: Focus on whether cues are </a:t>
            </a:r>
            <a:r>
              <a:rPr lang="en-US" u="sng" dirty="0">
                <a:latin typeface="+mn-lt"/>
              </a:rPr>
              <a:t>broad</a:t>
            </a:r>
            <a:r>
              <a:rPr lang="en-US" dirty="0">
                <a:latin typeface="+mn-lt"/>
              </a:rPr>
              <a:t> </a:t>
            </a:r>
            <a:r>
              <a:rPr lang="en-US" dirty="0"/>
              <a:t>–</a:t>
            </a:r>
            <a:r>
              <a:rPr lang="en-US" dirty="0">
                <a:latin typeface="+mn-lt"/>
              </a:rPr>
              <a:t> many cues available at once – or </a:t>
            </a:r>
            <a:r>
              <a:rPr lang="en-US" u="sng" dirty="0">
                <a:latin typeface="+mn-lt"/>
              </a:rPr>
              <a:t>narrow </a:t>
            </a:r>
            <a:r>
              <a:rPr lang="en-US" dirty="0">
                <a:latin typeface="+mn-lt"/>
              </a:rPr>
              <a:t> where there are limited relevant cues to attend to.</a:t>
            </a:r>
          </a:p>
        </p:txBody>
      </p:sp>
      <p:pic>
        <p:nvPicPr>
          <p:cNvPr id="68610" name="Picture 1" descr="Tiger Woods by Keith Allison."/>
          <p:cNvPicPr>
            <a:picLocks noChangeAspect="1" noChangeArrowheads="1"/>
          </p:cNvPicPr>
          <p:nvPr/>
        </p:nvPicPr>
        <p:blipFill>
          <a:blip r:embed="rId3" cstate="print"/>
          <a:srcRect/>
          <a:stretch>
            <a:fillRect/>
          </a:stretch>
        </p:blipFill>
        <p:spPr bwMode="auto">
          <a:xfrm>
            <a:off x="5497159" y="3347460"/>
            <a:ext cx="3280144" cy="2353217"/>
          </a:xfrm>
          <a:prstGeom prst="rect">
            <a:avLst/>
          </a:prstGeom>
          <a:noFill/>
          <a:ln w="9525">
            <a:noFill/>
            <a:miter lim="800000"/>
            <a:headEnd/>
            <a:tailEnd/>
          </a:ln>
        </p:spPr>
      </p:pic>
      <p:sp>
        <p:nvSpPr>
          <p:cNvPr id="68611" name="Rectangle 3"/>
          <p:cNvSpPr>
            <a:spLocks noChangeArrowheads="1"/>
          </p:cNvSpPr>
          <p:nvPr/>
        </p:nvSpPr>
        <p:spPr bwMode="auto">
          <a:xfrm>
            <a:off x="6414762" y="5966661"/>
            <a:ext cx="2443488" cy="184666"/>
          </a:xfrm>
          <a:prstGeom prst="rect">
            <a:avLst/>
          </a:prstGeom>
          <a:noFill/>
          <a:ln w="9525">
            <a:noFill/>
            <a:miter lim="800000"/>
            <a:headEnd/>
            <a:tailEnd/>
          </a:ln>
        </p:spPr>
        <p:txBody>
          <a:bodyPr wrap="square">
            <a:spAutoFit/>
          </a:bodyPr>
          <a:lstStyle/>
          <a:p>
            <a:pPr algn="r"/>
            <a:r>
              <a:rPr lang="en-AU" sz="600">
                <a:latin typeface="Calibri" pitchFamily="34" charset="0"/>
              </a:rPr>
              <a:t>www.flickr.com/photos/keithallison/2311055636/</a:t>
            </a:r>
            <a:endParaRPr lang="en-US" sz="600">
              <a:latin typeface="Calibri" pitchFamily="34" charset="0"/>
            </a:endParaRPr>
          </a:p>
        </p:txBody>
      </p:sp>
      <p:sp>
        <p:nvSpPr>
          <p:cNvPr id="5" name="TextBox 4"/>
          <p:cNvSpPr txBox="1"/>
          <p:nvPr/>
        </p:nvSpPr>
        <p:spPr>
          <a:xfrm>
            <a:off x="382029" y="3625296"/>
            <a:ext cx="5000660" cy="1785104"/>
          </a:xfrm>
          <a:prstGeom prst="rect">
            <a:avLst/>
          </a:prstGeom>
          <a:solidFill>
            <a:schemeClr val="accent4"/>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a:spAutoFit/>
          </a:bodyPr>
          <a:lstStyle/>
          <a:p>
            <a:pPr algn="ctr" fontAlgn="auto">
              <a:spcBef>
                <a:spcPts val="0"/>
              </a:spcBef>
              <a:spcAft>
                <a:spcPts val="0"/>
              </a:spcAft>
              <a:defRPr/>
            </a:pPr>
            <a:r>
              <a:rPr lang="en-US" u="sng" dirty="0"/>
              <a:t>Attentional Requirements of Golf;</a:t>
            </a:r>
          </a:p>
          <a:p>
            <a:pPr algn="ctr" fontAlgn="auto">
              <a:spcBef>
                <a:spcPts val="0"/>
              </a:spcBef>
              <a:spcAft>
                <a:spcPts val="0"/>
              </a:spcAft>
              <a:defRPr/>
            </a:pPr>
            <a:endParaRPr lang="en-US" sz="1000" u="sng" dirty="0"/>
          </a:p>
          <a:p>
            <a:pPr fontAlgn="auto">
              <a:spcBef>
                <a:spcPts val="0"/>
              </a:spcBef>
              <a:spcAft>
                <a:spcPts val="0"/>
              </a:spcAft>
              <a:defRPr/>
            </a:pPr>
            <a:r>
              <a:rPr lang="en-US" dirty="0"/>
              <a:t>Narrow External: There are only a few cues in the environment which are all stable. </a:t>
            </a:r>
          </a:p>
          <a:p>
            <a:pPr fontAlgn="auto">
              <a:spcBef>
                <a:spcPts val="0"/>
              </a:spcBef>
              <a:spcAft>
                <a:spcPts val="0"/>
              </a:spcAft>
              <a:defRPr/>
            </a:pPr>
            <a:endParaRPr lang="en-US" sz="1000" dirty="0"/>
          </a:p>
          <a:p>
            <a:pPr fontAlgn="auto">
              <a:spcBef>
                <a:spcPts val="0"/>
              </a:spcBef>
              <a:spcAft>
                <a:spcPts val="0"/>
              </a:spcAft>
              <a:defRPr/>
            </a:pPr>
            <a:r>
              <a:rPr lang="en-US" dirty="0"/>
              <a:t>Narrow Internal: Tiger might use imagery and mental rehearsal before performing his shot.</a:t>
            </a:r>
          </a:p>
        </p:txBody>
      </p:sp>
      <p:sp>
        <p:nvSpPr>
          <p:cNvPr id="9" name="Slide Number Placeholder 8"/>
          <p:cNvSpPr>
            <a:spLocks noGrp="1"/>
          </p:cNvSpPr>
          <p:nvPr>
            <p:ph type="sldNum" sz="quarter" idx="12"/>
          </p:nvPr>
        </p:nvSpPr>
        <p:spPr>
          <a:xfrm>
            <a:off x="6643702" y="6492875"/>
            <a:ext cx="2133600" cy="365125"/>
          </a:xfrm>
        </p:spPr>
        <p:txBody>
          <a:bodyPr/>
          <a:lstStyle/>
          <a:p>
            <a:pPr>
              <a:defRPr/>
            </a:pPr>
            <a:fld id="{45B70030-C5ED-4C20-AA4F-60533FC034F7}" type="slidenum">
              <a:rPr lang="en-US" smtClean="0"/>
              <a:pPr>
                <a:defRPr/>
              </a:pPr>
              <a:t>46</a:t>
            </a:fld>
            <a:endParaRPr lang="en-US"/>
          </a:p>
        </p:txBody>
      </p:sp>
      <p:sp>
        <p:nvSpPr>
          <p:cNvPr id="3" name="Rectangle 2">
            <a:extLst>
              <a:ext uri="{FF2B5EF4-FFF2-40B4-BE49-F238E27FC236}">
                <a16:creationId xmlns:a16="http://schemas.microsoft.com/office/drawing/2014/main" id="{9EBE121E-9689-E74D-BDA0-C8E1DB0E5561}"/>
              </a:ext>
            </a:extLst>
          </p:cNvPr>
          <p:cNvSpPr/>
          <p:nvPr/>
        </p:nvSpPr>
        <p:spPr>
          <a:xfrm>
            <a:off x="285750" y="997774"/>
            <a:ext cx="3000245" cy="369332"/>
          </a:xfrm>
          <a:prstGeom prst="rect">
            <a:avLst/>
          </a:prstGeom>
          <a:solidFill>
            <a:srgbClr val="FF0000"/>
          </a:solidFill>
          <a:ln>
            <a:solidFill>
              <a:schemeClr val="tx1"/>
            </a:solidFill>
          </a:ln>
        </p:spPr>
        <p:txBody>
          <a:bodyPr wrap="none">
            <a:spAutoFit/>
          </a:bodyPr>
          <a:lstStyle/>
          <a:p>
            <a:pPr fontAlgn="auto">
              <a:spcBef>
                <a:spcPts val="0"/>
              </a:spcBef>
              <a:spcAft>
                <a:spcPts val="0"/>
              </a:spcAft>
              <a:defRPr/>
            </a:pPr>
            <a:r>
              <a:rPr lang="en-US" b="1" dirty="0">
                <a:solidFill>
                  <a:schemeClr val="bg1"/>
                </a:solidFill>
              </a:rPr>
              <a:t>Nideffer’s Model of Attention</a:t>
            </a:r>
          </a:p>
        </p:txBody>
      </p:sp>
      <p:sp>
        <p:nvSpPr>
          <p:cNvPr id="13" name="Footer Placeholder 3">
            <a:extLst>
              <a:ext uri="{FF2B5EF4-FFF2-40B4-BE49-F238E27FC236}">
                <a16:creationId xmlns:a16="http://schemas.microsoft.com/office/drawing/2014/main" id="{FB057406-5FAE-9E41-A64D-DB89A3F1B5FA}"/>
              </a:ext>
            </a:extLst>
          </p:cNvPr>
          <p:cNvSpPr>
            <a:spLocks noGrp="1"/>
          </p:cNvSpPr>
          <p:nvPr>
            <p:ph type="ftr" sz="quarter" idx="11"/>
          </p:nvPr>
        </p:nvSpPr>
        <p:spPr>
          <a:xfrm>
            <a:off x="2654955" y="6456899"/>
            <a:ext cx="3086100" cy="365125"/>
          </a:xfrm>
        </p:spPr>
        <p:txBody>
          <a:bodyPr/>
          <a:lstStyle/>
          <a:p>
            <a:r>
              <a:rPr lang="en-US"/>
              <a:t>©PE STUDIES RESOURCES</a:t>
            </a:r>
          </a:p>
        </p:txBody>
      </p:sp>
      <p:pic>
        <p:nvPicPr>
          <p:cNvPr id="16" name="Picture 2">
            <a:hlinkClick r:id="" action="ppaction://hlinkshowjump?jump=firstslide"/>
            <a:extLst>
              <a:ext uri="{FF2B5EF4-FFF2-40B4-BE49-F238E27FC236}">
                <a16:creationId xmlns:a16="http://schemas.microsoft.com/office/drawing/2014/main" id="{1D816472-6ED2-A04C-B952-322299CBAF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hlinkClick r:id="rId5" action="ppaction://hlinksldjump"/>
            <a:extLst>
              <a:ext uri="{FF2B5EF4-FFF2-40B4-BE49-F238E27FC236}">
                <a16:creationId xmlns:a16="http://schemas.microsoft.com/office/drawing/2014/main" id="{AA5346B2-6568-904B-A43E-2808CB2FCFC0}"/>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14" name="TextBox 13">
            <a:extLst>
              <a:ext uri="{FF2B5EF4-FFF2-40B4-BE49-F238E27FC236}">
                <a16:creationId xmlns:a16="http://schemas.microsoft.com/office/drawing/2014/main" id="{8F7EEB9B-89BD-134B-BC7A-6ECEE2DE4265}"/>
              </a:ext>
            </a:extLst>
          </p:cNvPr>
          <p:cNvSpPr txBox="1"/>
          <p:nvPr/>
        </p:nvSpPr>
        <p:spPr>
          <a:xfrm>
            <a:off x="0" y="0"/>
            <a:ext cx="9144000" cy="461665"/>
          </a:xfrm>
          <a:prstGeom prst="rect">
            <a:avLst/>
          </a:prstGeom>
          <a:solidFill>
            <a:srgbClr val="00B050"/>
          </a:solidFill>
          <a:ln>
            <a:solidFill>
              <a:schemeClr val="bg1"/>
            </a:solidFill>
          </a:ln>
        </p:spPr>
        <p:txBody>
          <a:bodyPr wrap="square" rtlCol="0">
            <a:spAutoFit/>
          </a:bodyPr>
          <a:lstStyle/>
          <a:p>
            <a:pPr algn="ctr"/>
            <a:r>
              <a:rPr lang="en-US" sz="2400" b="1" dirty="0">
                <a:solidFill>
                  <a:schemeClr val="bg1"/>
                </a:solidFill>
              </a:rPr>
              <a:t>MENTAL SKILLS – CONCENTRATION</a:t>
            </a:r>
          </a:p>
        </p:txBody>
      </p:sp>
      <p:sp>
        <p:nvSpPr>
          <p:cNvPr id="6" name="TextBox 5">
            <a:extLst>
              <a:ext uri="{FF2B5EF4-FFF2-40B4-BE49-F238E27FC236}">
                <a16:creationId xmlns:a16="http://schemas.microsoft.com/office/drawing/2014/main" id="{7BDADAB3-32EF-89E0-3876-C59D646286F9}"/>
              </a:ext>
            </a:extLst>
          </p:cNvPr>
          <p:cNvSpPr txBox="1"/>
          <p:nvPr/>
        </p:nvSpPr>
        <p:spPr>
          <a:xfrm>
            <a:off x="347533" y="5658137"/>
            <a:ext cx="4593514" cy="369332"/>
          </a:xfrm>
          <a:prstGeom prst="rect">
            <a:avLst/>
          </a:prstGeom>
          <a:noFill/>
        </p:spPr>
        <p:txBody>
          <a:bodyPr wrap="square">
            <a:spAutoFit/>
          </a:bodyPr>
          <a:lstStyle/>
          <a:p>
            <a:endParaRPr lang="en-AU" dirty="0"/>
          </a:p>
        </p:txBody>
      </p:sp>
      <p:sp>
        <p:nvSpPr>
          <p:cNvPr id="7" name="TextBox 6">
            <a:extLst>
              <a:ext uri="{FF2B5EF4-FFF2-40B4-BE49-F238E27FC236}">
                <a16:creationId xmlns:a16="http://schemas.microsoft.com/office/drawing/2014/main" id="{C806DE28-A573-8DFB-E886-4F06863633DD}"/>
              </a:ext>
            </a:extLst>
          </p:cNvPr>
          <p:cNvSpPr txBox="1"/>
          <p:nvPr/>
        </p:nvSpPr>
        <p:spPr>
          <a:xfrm>
            <a:off x="139013" y="5688187"/>
            <a:ext cx="6504689" cy="369332"/>
          </a:xfrm>
          <a:prstGeom prst="rect">
            <a:avLst/>
          </a:prstGeom>
          <a:solidFill>
            <a:schemeClr val="accent4"/>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a:spAutoFit/>
          </a:bodyPr>
          <a:lstStyle/>
          <a:p>
            <a:pPr algn="ctr" fontAlgn="auto">
              <a:spcBef>
                <a:spcPts val="0"/>
              </a:spcBef>
              <a:spcAft>
                <a:spcPts val="0"/>
              </a:spcAft>
              <a:defRPr/>
            </a:pPr>
            <a:r>
              <a:rPr lang="en-AU" dirty="0">
                <a:hlinkClick r:id="rId6"/>
              </a:rPr>
              <a:t>Four Attentional Styles - Sport Psych NSCA CSCS Exam - YouTube</a:t>
            </a:r>
            <a:endParaRPr lang="en-US" dirty="0"/>
          </a:p>
        </p:txBody>
      </p:sp>
    </p:spTree>
    <p:extLst>
      <p:ext uri="{BB962C8B-B14F-4D97-AF65-F5344CB8AC3E}">
        <p14:creationId xmlns:p14="http://schemas.microsoft.com/office/powerpoint/2010/main" val="70436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rot="5400000" flipH="1" flipV="1">
            <a:off x="-2213768" y="3356769"/>
            <a:ext cx="5715000" cy="1587"/>
          </a:xfrm>
          <a:prstGeom prst="straightConnector1">
            <a:avLst/>
          </a:prstGeom>
          <a:ln w="28575">
            <a:solidFill>
              <a:srgbClr val="FF0000"/>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4375" y="6429375"/>
            <a:ext cx="7715250" cy="1588"/>
          </a:xfrm>
          <a:prstGeom prst="straightConnector1">
            <a:avLst/>
          </a:prstGeom>
          <a:ln w="28575">
            <a:solidFill>
              <a:srgbClr val="FF0000"/>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0" y="1643051"/>
            <a:ext cx="513410" cy="3049489"/>
          </a:xfrm>
          <a:prstGeom prst="rect">
            <a:avLst/>
          </a:prstGeom>
          <a:solidFill>
            <a:srgbClr val="76F112"/>
          </a:solidFill>
        </p:spPr>
        <p:style>
          <a:lnRef idx="1">
            <a:schemeClr val="accent2"/>
          </a:lnRef>
          <a:fillRef idx="2">
            <a:schemeClr val="accent2"/>
          </a:fillRef>
          <a:effectRef idx="1">
            <a:schemeClr val="accent2"/>
          </a:effectRef>
          <a:fontRef idx="minor">
            <a:schemeClr val="dk1"/>
          </a:fontRef>
        </p:style>
        <p:txBody>
          <a:bodyPr vert="wordArtVert" wrap="none" anchor="ctr" anchorCtr="1">
            <a:spAutoFit/>
          </a:bodyPr>
          <a:lstStyle/>
          <a:p>
            <a:pPr fontAlgn="auto">
              <a:spcBef>
                <a:spcPts val="0"/>
              </a:spcBef>
              <a:spcAft>
                <a:spcPts val="0"/>
              </a:spcAft>
              <a:defRPr/>
            </a:pPr>
            <a:r>
              <a:rPr lang="en-US"/>
              <a:t>DIRECTION</a:t>
            </a:r>
          </a:p>
        </p:txBody>
      </p:sp>
      <p:sp>
        <p:nvSpPr>
          <p:cNvPr id="16" name="TextBox 15"/>
          <p:cNvSpPr txBox="1"/>
          <p:nvPr/>
        </p:nvSpPr>
        <p:spPr>
          <a:xfrm>
            <a:off x="4000500" y="6488113"/>
            <a:ext cx="1714500" cy="369887"/>
          </a:xfrm>
          <a:prstGeom prst="rect">
            <a:avLst/>
          </a:prstGeom>
          <a:solidFill>
            <a:srgbClr val="76F112"/>
          </a:solidFill>
        </p:spPr>
        <p:style>
          <a:lnRef idx="1">
            <a:schemeClr val="accent2"/>
          </a:lnRef>
          <a:fillRef idx="2">
            <a:schemeClr val="accent2"/>
          </a:fillRef>
          <a:effectRef idx="1">
            <a:schemeClr val="accent2"/>
          </a:effectRef>
          <a:fontRef idx="minor">
            <a:schemeClr val="dk1"/>
          </a:fontRef>
        </p:style>
        <p:txBody>
          <a:bodyPr>
            <a:spAutoFit/>
          </a:bodyPr>
          <a:lstStyle/>
          <a:p>
            <a:pPr algn="ctr" fontAlgn="auto">
              <a:spcBef>
                <a:spcPts val="0"/>
              </a:spcBef>
              <a:spcAft>
                <a:spcPts val="0"/>
              </a:spcAft>
              <a:defRPr/>
            </a:pPr>
            <a:r>
              <a:rPr lang="en-US"/>
              <a:t>WIDTH</a:t>
            </a:r>
          </a:p>
        </p:txBody>
      </p:sp>
      <p:sp>
        <p:nvSpPr>
          <p:cNvPr id="18" name="TextBox 17"/>
          <p:cNvSpPr txBox="1"/>
          <p:nvPr/>
        </p:nvSpPr>
        <p:spPr>
          <a:xfrm>
            <a:off x="1928813" y="1214438"/>
            <a:ext cx="2714625" cy="1908215"/>
          </a:xfrm>
          <a:prstGeom prst="rect">
            <a:avLst/>
          </a:prstGeom>
          <a:solidFill>
            <a:srgbClr val="7030A0"/>
          </a:solidFill>
          <a:ln/>
        </p:spPr>
        <p:style>
          <a:lnRef idx="1">
            <a:schemeClr val="dk1"/>
          </a:lnRef>
          <a:fillRef idx="2">
            <a:schemeClr val="dk1"/>
          </a:fillRef>
          <a:effectRef idx="1">
            <a:schemeClr val="dk1"/>
          </a:effectRef>
          <a:fontRef idx="minor">
            <a:schemeClr val="dk1"/>
          </a:fontRef>
        </p:style>
        <p:txBody>
          <a:bodyPr>
            <a:spAutoFit/>
          </a:bodyPr>
          <a:lstStyle/>
          <a:p>
            <a:pPr algn="ctr" fontAlgn="auto">
              <a:spcBef>
                <a:spcPts val="0"/>
              </a:spcBef>
              <a:spcAft>
                <a:spcPts val="0"/>
              </a:spcAft>
              <a:defRPr/>
            </a:pPr>
            <a:r>
              <a:rPr lang="en-US" b="1" u="sng">
                <a:solidFill>
                  <a:schemeClr val="bg1"/>
                </a:solidFill>
              </a:rPr>
              <a:t>Broad – External</a:t>
            </a:r>
          </a:p>
          <a:p>
            <a:pPr fontAlgn="auto">
              <a:spcBef>
                <a:spcPts val="0"/>
              </a:spcBef>
              <a:spcAft>
                <a:spcPts val="0"/>
              </a:spcAft>
              <a:defRPr/>
            </a:pPr>
            <a:r>
              <a:rPr lang="en-US">
                <a:solidFill>
                  <a:schemeClr val="bg1"/>
                </a:solidFill>
              </a:rPr>
              <a:t>Attention paid to a large number of cues in the external environment.</a:t>
            </a:r>
          </a:p>
          <a:p>
            <a:pPr fontAlgn="auto">
              <a:spcBef>
                <a:spcPts val="0"/>
              </a:spcBef>
              <a:spcAft>
                <a:spcPts val="0"/>
              </a:spcAft>
              <a:defRPr/>
            </a:pPr>
            <a:endParaRPr lang="en-US" sz="1000">
              <a:solidFill>
                <a:schemeClr val="bg1"/>
              </a:solidFill>
            </a:endParaRPr>
          </a:p>
          <a:p>
            <a:pPr fontAlgn="auto">
              <a:spcBef>
                <a:spcPts val="0"/>
              </a:spcBef>
              <a:spcAft>
                <a:spcPts val="0"/>
              </a:spcAft>
              <a:defRPr/>
            </a:pPr>
            <a:r>
              <a:rPr lang="en-US">
                <a:solidFill>
                  <a:schemeClr val="bg1"/>
                </a:solidFill>
              </a:rPr>
              <a:t>Required for open skilled team sports.</a:t>
            </a:r>
          </a:p>
        </p:txBody>
      </p:sp>
      <p:sp>
        <p:nvSpPr>
          <p:cNvPr id="19" name="TextBox 18"/>
          <p:cNvSpPr txBox="1"/>
          <p:nvPr/>
        </p:nvSpPr>
        <p:spPr>
          <a:xfrm>
            <a:off x="5072063" y="3500438"/>
            <a:ext cx="2928937" cy="1908215"/>
          </a:xfrm>
          <a:prstGeom prst="rect">
            <a:avLst/>
          </a:prstGeom>
          <a:solidFill>
            <a:schemeClr val="accent1"/>
          </a:solidFill>
          <a:ln/>
        </p:spPr>
        <p:style>
          <a:lnRef idx="1">
            <a:schemeClr val="accent5"/>
          </a:lnRef>
          <a:fillRef idx="2">
            <a:schemeClr val="accent5"/>
          </a:fillRef>
          <a:effectRef idx="1">
            <a:schemeClr val="accent5"/>
          </a:effectRef>
          <a:fontRef idx="minor">
            <a:schemeClr val="dk1"/>
          </a:fontRef>
        </p:style>
        <p:txBody>
          <a:bodyPr>
            <a:spAutoFit/>
          </a:bodyPr>
          <a:lstStyle/>
          <a:p>
            <a:pPr algn="ctr" fontAlgn="auto">
              <a:spcBef>
                <a:spcPts val="0"/>
              </a:spcBef>
              <a:spcAft>
                <a:spcPts val="0"/>
              </a:spcAft>
              <a:defRPr/>
            </a:pPr>
            <a:r>
              <a:rPr lang="en-US" b="1" u="sng" dirty="0">
                <a:solidFill>
                  <a:schemeClr val="bg1"/>
                </a:solidFill>
              </a:rPr>
              <a:t>Narrow – Internal</a:t>
            </a:r>
          </a:p>
          <a:p>
            <a:pPr fontAlgn="auto">
              <a:spcBef>
                <a:spcPts val="0"/>
              </a:spcBef>
              <a:spcAft>
                <a:spcPts val="0"/>
              </a:spcAft>
              <a:defRPr/>
            </a:pPr>
            <a:r>
              <a:rPr lang="en-US" dirty="0">
                <a:solidFill>
                  <a:schemeClr val="bg1"/>
                </a:solidFill>
              </a:rPr>
              <a:t>Focus on a specific image, thought or coaching point with few other cues. </a:t>
            </a:r>
          </a:p>
          <a:p>
            <a:pPr fontAlgn="auto">
              <a:spcBef>
                <a:spcPts val="0"/>
              </a:spcBef>
              <a:spcAft>
                <a:spcPts val="0"/>
              </a:spcAft>
              <a:defRPr/>
            </a:pPr>
            <a:endParaRPr lang="en-US" sz="1000" dirty="0">
              <a:solidFill>
                <a:schemeClr val="bg1"/>
              </a:solidFill>
            </a:endParaRPr>
          </a:p>
          <a:p>
            <a:pPr fontAlgn="auto">
              <a:spcBef>
                <a:spcPts val="0"/>
              </a:spcBef>
              <a:spcAft>
                <a:spcPts val="0"/>
              </a:spcAft>
              <a:defRPr/>
            </a:pPr>
            <a:r>
              <a:rPr lang="en-US" dirty="0">
                <a:solidFill>
                  <a:schemeClr val="bg1"/>
                </a:solidFill>
              </a:rPr>
              <a:t>A golfer might focus on getting his putt past the hole.</a:t>
            </a:r>
          </a:p>
        </p:txBody>
      </p:sp>
      <p:sp>
        <p:nvSpPr>
          <p:cNvPr id="20" name="TextBox 19"/>
          <p:cNvSpPr txBox="1"/>
          <p:nvPr/>
        </p:nvSpPr>
        <p:spPr>
          <a:xfrm>
            <a:off x="5072063" y="1214438"/>
            <a:ext cx="2928937" cy="1908215"/>
          </a:xfrm>
          <a:prstGeom prst="rect">
            <a:avLst/>
          </a:prstGeom>
          <a:solidFill>
            <a:schemeClr val="accent2"/>
          </a:solidFill>
          <a:ln/>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en-US" b="1" u="sng">
                <a:solidFill>
                  <a:schemeClr val="bg1"/>
                </a:solidFill>
              </a:rPr>
              <a:t>Narrow – External</a:t>
            </a:r>
          </a:p>
          <a:p>
            <a:pPr fontAlgn="auto">
              <a:spcBef>
                <a:spcPts val="0"/>
              </a:spcBef>
              <a:spcAft>
                <a:spcPts val="0"/>
              </a:spcAft>
              <a:defRPr/>
            </a:pPr>
            <a:r>
              <a:rPr lang="en-US">
                <a:solidFill>
                  <a:schemeClr val="bg1"/>
                </a:solidFill>
              </a:rPr>
              <a:t>Focused targeting which is the ability to block out distractions and focus on specific cues.</a:t>
            </a:r>
          </a:p>
          <a:p>
            <a:pPr fontAlgn="auto">
              <a:spcBef>
                <a:spcPts val="0"/>
              </a:spcBef>
              <a:spcAft>
                <a:spcPts val="0"/>
              </a:spcAft>
              <a:defRPr/>
            </a:pPr>
            <a:endParaRPr lang="en-US" sz="1000">
              <a:solidFill>
                <a:schemeClr val="bg1"/>
              </a:solidFill>
            </a:endParaRPr>
          </a:p>
          <a:p>
            <a:pPr fontAlgn="auto">
              <a:spcBef>
                <a:spcPts val="0"/>
              </a:spcBef>
              <a:spcAft>
                <a:spcPts val="0"/>
              </a:spcAft>
              <a:defRPr/>
            </a:pPr>
            <a:r>
              <a:rPr lang="en-US">
                <a:solidFill>
                  <a:schemeClr val="bg1"/>
                </a:solidFill>
              </a:rPr>
              <a:t>Required for target sports</a:t>
            </a:r>
          </a:p>
        </p:txBody>
      </p:sp>
      <p:sp>
        <p:nvSpPr>
          <p:cNvPr id="21" name="TextBox 20"/>
          <p:cNvSpPr txBox="1"/>
          <p:nvPr/>
        </p:nvSpPr>
        <p:spPr>
          <a:xfrm>
            <a:off x="1928813" y="3500438"/>
            <a:ext cx="2714625" cy="1908215"/>
          </a:xfrm>
          <a:prstGeom prst="rect">
            <a:avLst/>
          </a:prstGeom>
          <a:solidFill>
            <a:srgbClr val="FF0000"/>
          </a:solidFill>
          <a:ln/>
        </p:spPr>
        <p:style>
          <a:lnRef idx="1">
            <a:schemeClr val="accent6"/>
          </a:lnRef>
          <a:fillRef idx="2">
            <a:schemeClr val="accent6"/>
          </a:fillRef>
          <a:effectRef idx="1">
            <a:schemeClr val="accent6"/>
          </a:effectRef>
          <a:fontRef idx="minor">
            <a:schemeClr val="dk1"/>
          </a:fontRef>
        </p:style>
        <p:txBody>
          <a:bodyPr>
            <a:spAutoFit/>
          </a:bodyPr>
          <a:lstStyle/>
          <a:p>
            <a:pPr algn="ctr" fontAlgn="auto">
              <a:spcBef>
                <a:spcPts val="0"/>
              </a:spcBef>
              <a:spcAft>
                <a:spcPts val="0"/>
              </a:spcAft>
              <a:defRPr/>
            </a:pPr>
            <a:r>
              <a:rPr lang="en-US" b="1" u="sng" dirty="0">
                <a:solidFill>
                  <a:schemeClr val="bg1"/>
                </a:solidFill>
              </a:rPr>
              <a:t>Broad – Internal</a:t>
            </a:r>
          </a:p>
          <a:p>
            <a:pPr fontAlgn="auto">
              <a:spcBef>
                <a:spcPts val="0"/>
              </a:spcBef>
              <a:spcAft>
                <a:spcPts val="0"/>
              </a:spcAft>
              <a:defRPr/>
            </a:pPr>
            <a:r>
              <a:rPr lang="en-US" dirty="0">
                <a:solidFill>
                  <a:schemeClr val="bg1"/>
                </a:solidFill>
              </a:rPr>
              <a:t>Attention paid to internal thoughts and images.</a:t>
            </a:r>
          </a:p>
          <a:p>
            <a:pPr fontAlgn="auto">
              <a:spcBef>
                <a:spcPts val="0"/>
              </a:spcBef>
              <a:spcAft>
                <a:spcPts val="0"/>
              </a:spcAft>
              <a:defRPr/>
            </a:pPr>
            <a:endParaRPr lang="en-US" sz="1000" dirty="0">
              <a:solidFill>
                <a:schemeClr val="bg1"/>
              </a:solidFill>
            </a:endParaRPr>
          </a:p>
          <a:p>
            <a:pPr fontAlgn="auto">
              <a:spcBef>
                <a:spcPts val="0"/>
              </a:spcBef>
              <a:spcAft>
                <a:spcPts val="0"/>
              </a:spcAft>
              <a:defRPr/>
            </a:pPr>
            <a:r>
              <a:rPr lang="en-US" dirty="0">
                <a:solidFill>
                  <a:schemeClr val="bg1"/>
                </a:solidFill>
              </a:rPr>
              <a:t>Analysis, problem solving, </a:t>
            </a:r>
            <a:r>
              <a:rPr lang="en-US" dirty="0" err="1">
                <a:solidFill>
                  <a:schemeClr val="bg1"/>
                </a:solidFill>
              </a:rPr>
              <a:t>visualising</a:t>
            </a:r>
            <a:r>
              <a:rPr lang="en-US" dirty="0">
                <a:solidFill>
                  <a:schemeClr val="bg1"/>
                </a:solidFill>
              </a:rPr>
              <a:t>, determining strategies.</a:t>
            </a:r>
          </a:p>
        </p:txBody>
      </p:sp>
      <p:cxnSp>
        <p:nvCxnSpPr>
          <p:cNvPr id="23" name="Straight Arrow Connector 22"/>
          <p:cNvCxnSpPr/>
          <p:nvPr/>
        </p:nvCxnSpPr>
        <p:spPr>
          <a:xfrm rot="5400000">
            <a:off x="2500312" y="3500438"/>
            <a:ext cx="4716463" cy="1588"/>
          </a:xfrm>
          <a:prstGeom prst="straightConnector1">
            <a:avLst/>
          </a:prstGeom>
          <a:ln w="508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714500" y="3357563"/>
            <a:ext cx="6286500" cy="1587"/>
          </a:xfrm>
          <a:prstGeom prst="straightConnector1">
            <a:avLst/>
          </a:prstGeom>
          <a:ln w="508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214813" y="5929313"/>
            <a:ext cx="1357312" cy="400050"/>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fontAlgn="auto">
              <a:spcBef>
                <a:spcPts val="0"/>
              </a:spcBef>
              <a:spcAft>
                <a:spcPts val="0"/>
              </a:spcAft>
              <a:defRPr/>
            </a:pPr>
            <a:r>
              <a:rPr lang="en-US" sz="2000" b="1">
                <a:solidFill>
                  <a:srgbClr val="00FF00"/>
                </a:solidFill>
              </a:rPr>
              <a:t>Internal</a:t>
            </a:r>
          </a:p>
        </p:txBody>
      </p:sp>
      <p:sp>
        <p:nvSpPr>
          <p:cNvPr id="30" name="TextBox 29"/>
          <p:cNvSpPr txBox="1"/>
          <p:nvPr/>
        </p:nvSpPr>
        <p:spPr>
          <a:xfrm>
            <a:off x="8072438" y="2857500"/>
            <a:ext cx="1071562" cy="400050"/>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r" fontAlgn="auto">
              <a:spcBef>
                <a:spcPts val="0"/>
              </a:spcBef>
              <a:spcAft>
                <a:spcPts val="0"/>
              </a:spcAft>
              <a:defRPr/>
            </a:pPr>
            <a:r>
              <a:rPr lang="en-US" sz="2000" b="1">
                <a:solidFill>
                  <a:srgbClr val="00FF00"/>
                </a:solidFill>
              </a:rPr>
              <a:t>Narrow</a:t>
            </a:r>
          </a:p>
        </p:txBody>
      </p:sp>
      <p:sp>
        <p:nvSpPr>
          <p:cNvPr id="31" name="TextBox 30"/>
          <p:cNvSpPr txBox="1"/>
          <p:nvPr/>
        </p:nvSpPr>
        <p:spPr>
          <a:xfrm>
            <a:off x="4143375" y="642938"/>
            <a:ext cx="1357313" cy="400050"/>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fontAlgn="auto">
              <a:spcBef>
                <a:spcPts val="0"/>
              </a:spcBef>
              <a:spcAft>
                <a:spcPts val="0"/>
              </a:spcAft>
              <a:defRPr/>
            </a:pPr>
            <a:r>
              <a:rPr lang="en-US" sz="2000" b="1">
                <a:solidFill>
                  <a:srgbClr val="00FF00"/>
                </a:solidFill>
              </a:rPr>
              <a:t>External</a:t>
            </a:r>
          </a:p>
        </p:txBody>
      </p:sp>
      <p:sp>
        <p:nvSpPr>
          <p:cNvPr id="35" name="TextBox 34"/>
          <p:cNvSpPr txBox="1"/>
          <p:nvPr/>
        </p:nvSpPr>
        <p:spPr>
          <a:xfrm>
            <a:off x="714375" y="2857500"/>
            <a:ext cx="928688" cy="400050"/>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fontAlgn="auto">
              <a:spcBef>
                <a:spcPts val="0"/>
              </a:spcBef>
              <a:spcAft>
                <a:spcPts val="0"/>
              </a:spcAft>
              <a:defRPr/>
            </a:pPr>
            <a:r>
              <a:rPr lang="en-US" sz="2000" b="1">
                <a:solidFill>
                  <a:srgbClr val="00FF00"/>
                </a:solidFill>
              </a:rPr>
              <a:t>Broad</a:t>
            </a:r>
          </a:p>
        </p:txBody>
      </p:sp>
      <p:sp>
        <p:nvSpPr>
          <p:cNvPr id="22" name="Slide Number Placeholder 21"/>
          <p:cNvSpPr>
            <a:spLocks noGrp="1"/>
          </p:cNvSpPr>
          <p:nvPr>
            <p:ph type="sldNum" sz="quarter" idx="12"/>
          </p:nvPr>
        </p:nvSpPr>
        <p:spPr>
          <a:xfrm>
            <a:off x="7021478" y="6494576"/>
            <a:ext cx="2057400" cy="365125"/>
          </a:xfrm>
        </p:spPr>
        <p:txBody>
          <a:bodyPr/>
          <a:lstStyle/>
          <a:p>
            <a:pPr>
              <a:defRPr/>
            </a:pPr>
            <a:fld id="{45B70030-C5ED-4C20-AA4F-60533FC034F7}" type="slidenum">
              <a:rPr lang="en-US" smtClean="0"/>
              <a:pPr>
                <a:defRPr/>
              </a:pPr>
              <a:t>47</a:t>
            </a:fld>
            <a:endParaRPr lang="en-US"/>
          </a:p>
        </p:txBody>
      </p:sp>
      <p:pic>
        <p:nvPicPr>
          <p:cNvPr id="24" name="Picture 2">
            <a:hlinkClick r:id="" action="ppaction://hlinkshowjump?jump=firstslide"/>
            <a:extLst>
              <a:ext uri="{FF2B5EF4-FFF2-40B4-BE49-F238E27FC236}">
                <a16:creationId xmlns:a16="http://schemas.microsoft.com/office/drawing/2014/main" id="{A3BC2E9A-D117-8843-9C48-19DA84E05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hlinkClick r:id="rId4" action="ppaction://hlinksldjump"/>
            <a:extLst>
              <a:ext uri="{FF2B5EF4-FFF2-40B4-BE49-F238E27FC236}">
                <a16:creationId xmlns:a16="http://schemas.microsoft.com/office/drawing/2014/main" id="{3C24E2A4-B372-9740-9011-3CC88C6CD734}"/>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28" name="TextBox 27">
            <a:extLst>
              <a:ext uri="{FF2B5EF4-FFF2-40B4-BE49-F238E27FC236}">
                <a16:creationId xmlns:a16="http://schemas.microsoft.com/office/drawing/2014/main" id="{7F279102-6528-0F4C-B98E-A9F4B4FDE360}"/>
              </a:ext>
            </a:extLst>
          </p:cNvPr>
          <p:cNvSpPr txBox="1"/>
          <p:nvPr/>
        </p:nvSpPr>
        <p:spPr>
          <a:xfrm>
            <a:off x="0" y="0"/>
            <a:ext cx="9144000" cy="461665"/>
          </a:xfrm>
          <a:prstGeom prst="rect">
            <a:avLst/>
          </a:prstGeom>
          <a:solidFill>
            <a:srgbClr val="00B050"/>
          </a:solidFill>
          <a:ln>
            <a:solidFill>
              <a:schemeClr val="bg1"/>
            </a:solidFill>
          </a:ln>
        </p:spPr>
        <p:txBody>
          <a:bodyPr wrap="square" rtlCol="0">
            <a:spAutoFit/>
          </a:bodyPr>
          <a:lstStyle/>
          <a:p>
            <a:pPr algn="ctr"/>
            <a:r>
              <a:rPr lang="en-US" sz="2400" b="1" dirty="0">
                <a:solidFill>
                  <a:schemeClr val="bg1"/>
                </a:solidFill>
              </a:rPr>
              <a:t>MENTAL SKILLS – CONCENTRATION</a:t>
            </a:r>
          </a:p>
        </p:txBody>
      </p:sp>
    </p:spTree>
    <p:extLst>
      <p:ext uri="{BB962C8B-B14F-4D97-AF65-F5344CB8AC3E}">
        <p14:creationId xmlns:p14="http://schemas.microsoft.com/office/powerpoint/2010/main" val="58037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rot="5400000" flipH="1" flipV="1">
            <a:off x="-2160603" y="3599987"/>
            <a:ext cx="5715000" cy="1587"/>
          </a:xfrm>
          <a:prstGeom prst="straightConnector1">
            <a:avLst/>
          </a:prstGeom>
          <a:ln w="28575">
            <a:solidFill>
              <a:srgbClr val="FF0000"/>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85813" y="6429375"/>
            <a:ext cx="7715250" cy="1588"/>
          </a:xfrm>
          <a:prstGeom prst="straightConnector1">
            <a:avLst/>
          </a:prstGeom>
          <a:ln w="28575">
            <a:solidFill>
              <a:srgbClr val="FF0000"/>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0" y="2357431"/>
            <a:ext cx="513410" cy="3049489"/>
          </a:xfrm>
          <a:prstGeom prst="rect">
            <a:avLst/>
          </a:prstGeom>
          <a:solidFill>
            <a:srgbClr val="76F112"/>
          </a:solidFill>
        </p:spPr>
        <p:style>
          <a:lnRef idx="1">
            <a:schemeClr val="accent2"/>
          </a:lnRef>
          <a:fillRef idx="2">
            <a:schemeClr val="accent2"/>
          </a:fillRef>
          <a:effectRef idx="1">
            <a:schemeClr val="accent2"/>
          </a:effectRef>
          <a:fontRef idx="minor">
            <a:schemeClr val="dk1"/>
          </a:fontRef>
        </p:style>
        <p:txBody>
          <a:bodyPr vert="wordArtVert" wrap="none" anchor="ctr" anchorCtr="1">
            <a:spAutoFit/>
          </a:bodyPr>
          <a:lstStyle/>
          <a:p>
            <a:pPr fontAlgn="auto">
              <a:spcBef>
                <a:spcPts val="0"/>
              </a:spcBef>
              <a:spcAft>
                <a:spcPts val="0"/>
              </a:spcAft>
              <a:defRPr/>
            </a:pPr>
            <a:r>
              <a:rPr lang="en-US"/>
              <a:t>DIRECTION</a:t>
            </a:r>
          </a:p>
        </p:txBody>
      </p:sp>
      <p:sp>
        <p:nvSpPr>
          <p:cNvPr id="16" name="TextBox 15"/>
          <p:cNvSpPr txBox="1"/>
          <p:nvPr/>
        </p:nvSpPr>
        <p:spPr>
          <a:xfrm>
            <a:off x="4000500" y="6488113"/>
            <a:ext cx="1714500" cy="369887"/>
          </a:xfrm>
          <a:prstGeom prst="rect">
            <a:avLst/>
          </a:prstGeom>
          <a:solidFill>
            <a:srgbClr val="76F112"/>
          </a:solidFill>
        </p:spPr>
        <p:style>
          <a:lnRef idx="1">
            <a:schemeClr val="accent2"/>
          </a:lnRef>
          <a:fillRef idx="2">
            <a:schemeClr val="accent2"/>
          </a:fillRef>
          <a:effectRef idx="1">
            <a:schemeClr val="accent2"/>
          </a:effectRef>
          <a:fontRef idx="minor">
            <a:schemeClr val="dk1"/>
          </a:fontRef>
        </p:style>
        <p:txBody>
          <a:bodyPr>
            <a:spAutoFit/>
          </a:bodyPr>
          <a:lstStyle/>
          <a:p>
            <a:pPr algn="ctr" fontAlgn="auto">
              <a:spcBef>
                <a:spcPts val="0"/>
              </a:spcBef>
              <a:spcAft>
                <a:spcPts val="0"/>
              </a:spcAft>
              <a:defRPr/>
            </a:pPr>
            <a:r>
              <a:rPr lang="en-US"/>
              <a:t>WIDTH</a:t>
            </a:r>
          </a:p>
        </p:txBody>
      </p:sp>
      <p:sp>
        <p:nvSpPr>
          <p:cNvPr id="18" name="TextBox 17"/>
          <p:cNvSpPr txBox="1"/>
          <p:nvPr/>
        </p:nvSpPr>
        <p:spPr>
          <a:xfrm>
            <a:off x="1928813" y="1428750"/>
            <a:ext cx="2714625" cy="1631216"/>
          </a:xfrm>
          <a:prstGeom prst="rect">
            <a:avLst/>
          </a:prstGeom>
          <a:solidFill>
            <a:srgbClr val="7030A0"/>
          </a:solidFill>
          <a:ln/>
        </p:spPr>
        <p:style>
          <a:lnRef idx="1">
            <a:schemeClr val="dk1"/>
          </a:lnRef>
          <a:fillRef idx="2">
            <a:schemeClr val="dk1"/>
          </a:fillRef>
          <a:effectRef idx="1">
            <a:schemeClr val="dk1"/>
          </a:effectRef>
          <a:fontRef idx="minor">
            <a:schemeClr val="dk1"/>
          </a:fontRef>
        </p:style>
        <p:txBody>
          <a:bodyPr>
            <a:spAutoFit/>
          </a:bodyPr>
          <a:lstStyle/>
          <a:p>
            <a:pPr algn="ctr" fontAlgn="auto">
              <a:spcBef>
                <a:spcPts val="0"/>
              </a:spcBef>
              <a:spcAft>
                <a:spcPts val="0"/>
              </a:spcAft>
              <a:defRPr/>
            </a:pPr>
            <a:r>
              <a:rPr lang="en-US" b="1" u="sng" dirty="0">
                <a:solidFill>
                  <a:schemeClr val="bg1"/>
                </a:solidFill>
              </a:rPr>
              <a:t>Broad – External</a:t>
            </a:r>
          </a:p>
          <a:p>
            <a:pPr fontAlgn="auto">
              <a:spcBef>
                <a:spcPts val="0"/>
              </a:spcBef>
              <a:spcAft>
                <a:spcPts val="0"/>
              </a:spcAft>
              <a:defRPr/>
            </a:pPr>
            <a:endParaRPr lang="en-US" sz="1000" u="sng" dirty="0">
              <a:solidFill>
                <a:schemeClr val="bg1"/>
              </a:solidFill>
            </a:endParaRPr>
          </a:p>
          <a:p>
            <a:pPr fontAlgn="auto">
              <a:spcBef>
                <a:spcPts val="0"/>
              </a:spcBef>
              <a:spcAft>
                <a:spcPts val="0"/>
              </a:spcAft>
              <a:defRPr/>
            </a:pPr>
            <a:r>
              <a:rPr lang="en-US" dirty="0">
                <a:solidFill>
                  <a:schemeClr val="bg1"/>
                </a:solidFill>
              </a:rPr>
              <a:t>Used to rapidly assess a situation e.g. player running with the ball looks  downfield for options</a:t>
            </a:r>
          </a:p>
        </p:txBody>
      </p:sp>
      <p:sp>
        <p:nvSpPr>
          <p:cNvPr id="19" name="TextBox 18"/>
          <p:cNvSpPr txBox="1"/>
          <p:nvPr/>
        </p:nvSpPr>
        <p:spPr>
          <a:xfrm>
            <a:off x="5072063" y="3500438"/>
            <a:ext cx="2928937" cy="1908215"/>
          </a:xfrm>
          <a:prstGeom prst="rect">
            <a:avLst/>
          </a:prstGeom>
          <a:solidFill>
            <a:schemeClr val="accent1"/>
          </a:solidFill>
          <a:ln/>
        </p:spPr>
        <p:style>
          <a:lnRef idx="1">
            <a:schemeClr val="accent5"/>
          </a:lnRef>
          <a:fillRef idx="2">
            <a:schemeClr val="accent5"/>
          </a:fillRef>
          <a:effectRef idx="1">
            <a:schemeClr val="accent5"/>
          </a:effectRef>
          <a:fontRef idx="minor">
            <a:schemeClr val="dk1"/>
          </a:fontRef>
        </p:style>
        <p:txBody>
          <a:bodyPr>
            <a:spAutoFit/>
          </a:bodyPr>
          <a:lstStyle/>
          <a:p>
            <a:pPr algn="ctr" fontAlgn="auto">
              <a:spcBef>
                <a:spcPts val="0"/>
              </a:spcBef>
              <a:spcAft>
                <a:spcPts val="0"/>
              </a:spcAft>
              <a:defRPr/>
            </a:pPr>
            <a:r>
              <a:rPr lang="en-US" b="1" u="sng">
                <a:solidFill>
                  <a:schemeClr val="bg1"/>
                </a:solidFill>
              </a:rPr>
              <a:t>Narrow – Internal</a:t>
            </a:r>
          </a:p>
          <a:p>
            <a:pPr fontAlgn="auto">
              <a:spcBef>
                <a:spcPts val="0"/>
              </a:spcBef>
              <a:spcAft>
                <a:spcPts val="0"/>
              </a:spcAft>
              <a:defRPr/>
            </a:pPr>
            <a:endParaRPr lang="en-US" sz="1000">
              <a:solidFill>
                <a:schemeClr val="bg1"/>
              </a:solidFill>
            </a:endParaRPr>
          </a:p>
          <a:p>
            <a:pPr fontAlgn="auto">
              <a:spcBef>
                <a:spcPts val="0"/>
              </a:spcBef>
              <a:spcAft>
                <a:spcPts val="0"/>
              </a:spcAft>
              <a:defRPr/>
            </a:pPr>
            <a:r>
              <a:rPr lang="en-US">
                <a:solidFill>
                  <a:schemeClr val="bg1"/>
                </a:solidFill>
              </a:rPr>
              <a:t>Used to mentally rehearse  an upcoming performance e.g. mentally rehearsing a gymnastics routine.</a:t>
            </a:r>
          </a:p>
          <a:p>
            <a:pPr fontAlgn="auto">
              <a:spcBef>
                <a:spcPts val="0"/>
              </a:spcBef>
              <a:spcAft>
                <a:spcPts val="0"/>
              </a:spcAft>
              <a:defRPr/>
            </a:pPr>
            <a:endParaRPr lang="en-US">
              <a:solidFill>
                <a:schemeClr val="bg1"/>
              </a:solidFill>
            </a:endParaRPr>
          </a:p>
        </p:txBody>
      </p:sp>
      <p:sp>
        <p:nvSpPr>
          <p:cNvPr id="20" name="TextBox 19"/>
          <p:cNvSpPr txBox="1"/>
          <p:nvPr/>
        </p:nvSpPr>
        <p:spPr>
          <a:xfrm>
            <a:off x="5072063" y="1428750"/>
            <a:ext cx="2928937" cy="1631216"/>
          </a:xfrm>
          <a:prstGeom prst="rect">
            <a:avLst/>
          </a:prstGeom>
          <a:solidFill>
            <a:schemeClr val="accent2"/>
          </a:solidFill>
          <a:ln/>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en-US" b="1" u="sng">
                <a:solidFill>
                  <a:schemeClr val="bg1"/>
                </a:solidFill>
              </a:rPr>
              <a:t>Narrow – External</a:t>
            </a:r>
          </a:p>
          <a:p>
            <a:pPr fontAlgn="auto">
              <a:spcBef>
                <a:spcPts val="0"/>
              </a:spcBef>
              <a:spcAft>
                <a:spcPts val="0"/>
              </a:spcAft>
              <a:defRPr/>
            </a:pPr>
            <a:endParaRPr lang="en-US" sz="1000">
              <a:solidFill>
                <a:schemeClr val="bg1"/>
              </a:solidFill>
            </a:endParaRPr>
          </a:p>
          <a:p>
            <a:pPr fontAlgn="auto">
              <a:spcBef>
                <a:spcPts val="0"/>
              </a:spcBef>
              <a:spcAft>
                <a:spcPts val="0"/>
              </a:spcAft>
              <a:defRPr/>
            </a:pPr>
            <a:r>
              <a:rPr lang="en-US">
                <a:solidFill>
                  <a:schemeClr val="bg1"/>
                </a:solidFill>
              </a:rPr>
              <a:t>Used to focus on one or two  external cues e.g. the ball or target</a:t>
            </a:r>
          </a:p>
          <a:p>
            <a:pPr fontAlgn="auto">
              <a:spcBef>
                <a:spcPts val="0"/>
              </a:spcBef>
              <a:spcAft>
                <a:spcPts val="0"/>
              </a:spcAft>
              <a:defRPr/>
            </a:pPr>
            <a:endParaRPr lang="en-US">
              <a:solidFill>
                <a:schemeClr val="bg1"/>
              </a:solidFill>
            </a:endParaRPr>
          </a:p>
        </p:txBody>
      </p:sp>
      <p:sp>
        <p:nvSpPr>
          <p:cNvPr id="21" name="TextBox 20"/>
          <p:cNvSpPr txBox="1"/>
          <p:nvPr/>
        </p:nvSpPr>
        <p:spPr>
          <a:xfrm>
            <a:off x="1928813" y="3500438"/>
            <a:ext cx="2714625" cy="1908215"/>
          </a:xfrm>
          <a:prstGeom prst="rect">
            <a:avLst/>
          </a:prstGeom>
          <a:solidFill>
            <a:srgbClr val="FF0000"/>
          </a:solidFill>
          <a:ln/>
        </p:spPr>
        <p:style>
          <a:lnRef idx="1">
            <a:schemeClr val="accent6"/>
          </a:lnRef>
          <a:fillRef idx="2">
            <a:schemeClr val="accent6"/>
          </a:fillRef>
          <a:effectRef idx="1">
            <a:schemeClr val="accent6"/>
          </a:effectRef>
          <a:fontRef idx="minor">
            <a:schemeClr val="dk1"/>
          </a:fontRef>
        </p:style>
        <p:txBody>
          <a:bodyPr>
            <a:spAutoFit/>
          </a:bodyPr>
          <a:lstStyle/>
          <a:p>
            <a:pPr algn="ctr" fontAlgn="auto">
              <a:spcBef>
                <a:spcPts val="0"/>
              </a:spcBef>
              <a:spcAft>
                <a:spcPts val="0"/>
              </a:spcAft>
              <a:defRPr/>
            </a:pPr>
            <a:r>
              <a:rPr lang="en-US" b="1" u="sng">
                <a:solidFill>
                  <a:schemeClr val="bg1"/>
                </a:solidFill>
              </a:rPr>
              <a:t>Broad – Internal</a:t>
            </a:r>
          </a:p>
          <a:p>
            <a:pPr fontAlgn="auto">
              <a:spcBef>
                <a:spcPts val="0"/>
              </a:spcBef>
              <a:spcAft>
                <a:spcPts val="0"/>
              </a:spcAft>
              <a:defRPr/>
            </a:pPr>
            <a:endParaRPr lang="en-US" sz="1000">
              <a:solidFill>
                <a:schemeClr val="bg1"/>
              </a:solidFill>
            </a:endParaRPr>
          </a:p>
          <a:p>
            <a:pPr fontAlgn="auto">
              <a:spcBef>
                <a:spcPts val="0"/>
              </a:spcBef>
              <a:spcAft>
                <a:spcPts val="0"/>
              </a:spcAft>
              <a:defRPr/>
            </a:pPr>
            <a:r>
              <a:rPr lang="en-US">
                <a:solidFill>
                  <a:schemeClr val="bg1"/>
                </a:solidFill>
              </a:rPr>
              <a:t>Used to analyse and plan e.g. develop specific game plan or strategy</a:t>
            </a:r>
          </a:p>
          <a:p>
            <a:pPr fontAlgn="auto">
              <a:spcBef>
                <a:spcPts val="0"/>
              </a:spcBef>
              <a:spcAft>
                <a:spcPts val="0"/>
              </a:spcAft>
              <a:defRPr/>
            </a:pPr>
            <a:endParaRPr lang="en-US">
              <a:solidFill>
                <a:schemeClr val="bg1"/>
              </a:solidFill>
            </a:endParaRPr>
          </a:p>
          <a:p>
            <a:pPr fontAlgn="auto">
              <a:spcBef>
                <a:spcPts val="0"/>
              </a:spcBef>
              <a:spcAft>
                <a:spcPts val="0"/>
              </a:spcAft>
              <a:defRPr/>
            </a:pPr>
            <a:endParaRPr lang="en-US">
              <a:solidFill>
                <a:schemeClr val="bg1"/>
              </a:solidFill>
            </a:endParaRPr>
          </a:p>
        </p:txBody>
      </p:sp>
      <p:cxnSp>
        <p:nvCxnSpPr>
          <p:cNvPr id="23" name="Straight Arrow Connector 22"/>
          <p:cNvCxnSpPr/>
          <p:nvPr/>
        </p:nvCxnSpPr>
        <p:spPr>
          <a:xfrm rot="5400000">
            <a:off x="2750344" y="3536156"/>
            <a:ext cx="4216400" cy="1588"/>
          </a:xfrm>
          <a:prstGeom prst="straightConnector1">
            <a:avLst/>
          </a:prstGeom>
          <a:ln w="508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785938" y="3357563"/>
            <a:ext cx="6286500" cy="1587"/>
          </a:xfrm>
          <a:prstGeom prst="straightConnector1">
            <a:avLst/>
          </a:prstGeom>
          <a:ln w="508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286250" y="5929313"/>
            <a:ext cx="1357313" cy="400050"/>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fontAlgn="auto">
              <a:spcBef>
                <a:spcPts val="0"/>
              </a:spcBef>
              <a:spcAft>
                <a:spcPts val="0"/>
              </a:spcAft>
              <a:defRPr/>
            </a:pPr>
            <a:r>
              <a:rPr lang="en-US" sz="2000" b="1">
                <a:solidFill>
                  <a:srgbClr val="00FF00"/>
                </a:solidFill>
              </a:rPr>
              <a:t>Internal</a:t>
            </a:r>
          </a:p>
        </p:txBody>
      </p:sp>
      <p:sp>
        <p:nvSpPr>
          <p:cNvPr id="30" name="TextBox 29"/>
          <p:cNvSpPr txBox="1"/>
          <p:nvPr/>
        </p:nvSpPr>
        <p:spPr>
          <a:xfrm>
            <a:off x="8072438" y="3071813"/>
            <a:ext cx="1071562" cy="400050"/>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r" fontAlgn="auto">
              <a:spcBef>
                <a:spcPts val="0"/>
              </a:spcBef>
              <a:spcAft>
                <a:spcPts val="0"/>
              </a:spcAft>
              <a:defRPr/>
            </a:pPr>
            <a:r>
              <a:rPr lang="en-US" sz="2000" b="1">
                <a:solidFill>
                  <a:srgbClr val="00FF00"/>
                </a:solidFill>
              </a:rPr>
              <a:t>Narrow</a:t>
            </a:r>
          </a:p>
        </p:txBody>
      </p:sp>
      <p:sp>
        <p:nvSpPr>
          <p:cNvPr id="31" name="TextBox 30"/>
          <p:cNvSpPr txBox="1"/>
          <p:nvPr/>
        </p:nvSpPr>
        <p:spPr>
          <a:xfrm>
            <a:off x="4143375" y="928688"/>
            <a:ext cx="1357313" cy="400050"/>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fontAlgn="auto">
              <a:spcBef>
                <a:spcPts val="0"/>
              </a:spcBef>
              <a:spcAft>
                <a:spcPts val="0"/>
              </a:spcAft>
              <a:defRPr/>
            </a:pPr>
            <a:r>
              <a:rPr lang="en-US" sz="2000" b="1">
                <a:solidFill>
                  <a:srgbClr val="00FF00"/>
                </a:solidFill>
              </a:rPr>
              <a:t>External</a:t>
            </a:r>
          </a:p>
        </p:txBody>
      </p:sp>
      <p:sp>
        <p:nvSpPr>
          <p:cNvPr id="35" name="TextBox 34"/>
          <p:cNvSpPr txBox="1"/>
          <p:nvPr/>
        </p:nvSpPr>
        <p:spPr>
          <a:xfrm>
            <a:off x="714375" y="3214688"/>
            <a:ext cx="928688" cy="400050"/>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fontAlgn="auto">
              <a:spcBef>
                <a:spcPts val="0"/>
              </a:spcBef>
              <a:spcAft>
                <a:spcPts val="0"/>
              </a:spcAft>
              <a:defRPr/>
            </a:pPr>
            <a:r>
              <a:rPr lang="en-US" sz="2000" b="1">
                <a:solidFill>
                  <a:srgbClr val="00FF00"/>
                </a:solidFill>
              </a:rPr>
              <a:t>Broad</a:t>
            </a:r>
          </a:p>
        </p:txBody>
      </p:sp>
      <p:sp>
        <p:nvSpPr>
          <p:cNvPr id="22" name="Slide Number Placeholder 21"/>
          <p:cNvSpPr>
            <a:spLocks noGrp="1"/>
          </p:cNvSpPr>
          <p:nvPr>
            <p:ph type="sldNum" sz="quarter" idx="12"/>
          </p:nvPr>
        </p:nvSpPr>
        <p:spPr>
          <a:xfrm>
            <a:off x="6972300" y="6429375"/>
            <a:ext cx="2057400" cy="365125"/>
          </a:xfrm>
        </p:spPr>
        <p:txBody>
          <a:bodyPr/>
          <a:lstStyle/>
          <a:p>
            <a:pPr>
              <a:defRPr/>
            </a:pPr>
            <a:fld id="{45B70030-C5ED-4C20-AA4F-60533FC034F7}" type="slidenum">
              <a:rPr lang="en-US" smtClean="0"/>
              <a:pPr>
                <a:defRPr/>
              </a:pPr>
              <a:t>48</a:t>
            </a:fld>
            <a:endParaRPr lang="en-US"/>
          </a:p>
        </p:txBody>
      </p:sp>
      <p:pic>
        <p:nvPicPr>
          <p:cNvPr id="24" name="Picture 2">
            <a:hlinkClick r:id="" action="ppaction://hlinkshowjump?jump=firstslide"/>
            <a:extLst>
              <a:ext uri="{FF2B5EF4-FFF2-40B4-BE49-F238E27FC236}">
                <a16:creationId xmlns:a16="http://schemas.microsoft.com/office/drawing/2014/main" id="{9C3269A1-B7A6-EC4E-ABC1-5EE6246C5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hlinkClick r:id="rId4" action="ppaction://hlinksldjump"/>
            <a:extLst>
              <a:ext uri="{FF2B5EF4-FFF2-40B4-BE49-F238E27FC236}">
                <a16:creationId xmlns:a16="http://schemas.microsoft.com/office/drawing/2014/main" id="{17CBCC9A-3A75-B245-9A0A-8F1E5E76EAF4}"/>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28" name="TextBox 27">
            <a:extLst>
              <a:ext uri="{FF2B5EF4-FFF2-40B4-BE49-F238E27FC236}">
                <a16:creationId xmlns:a16="http://schemas.microsoft.com/office/drawing/2014/main" id="{DF2EC3D1-ED21-8647-8459-37EC7C85FD38}"/>
              </a:ext>
            </a:extLst>
          </p:cNvPr>
          <p:cNvSpPr txBox="1"/>
          <p:nvPr/>
        </p:nvSpPr>
        <p:spPr>
          <a:xfrm>
            <a:off x="0" y="0"/>
            <a:ext cx="9144000" cy="461665"/>
          </a:xfrm>
          <a:prstGeom prst="rect">
            <a:avLst/>
          </a:prstGeom>
          <a:solidFill>
            <a:srgbClr val="00B050"/>
          </a:solidFill>
          <a:ln>
            <a:solidFill>
              <a:schemeClr val="bg1"/>
            </a:solidFill>
          </a:ln>
        </p:spPr>
        <p:txBody>
          <a:bodyPr wrap="square" rtlCol="0">
            <a:spAutoFit/>
          </a:bodyPr>
          <a:lstStyle/>
          <a:p>
            <a:pPr algn="ctr"/>
            <a:r>
              <a:rPr lang="en-US" sz="2400" b="1" dirty="0">
                <a:solidFill>
                  <a:schemeClr val="bg1"/>
                </a:solidFill>
              </a:rPr>
              <a:t>MENTAL SKILLS – CONCENTRATION</a:t>
            </a:r>
          </a:p>
        </p:txBody>
      </p:sp>
    </p:spTree>
    <p:extLst>
      <p:ext uri="{BB962C8B-B14F-4D97-AF65-F5344CB8AC3E}">
        <p14:creationId xmlns:p14="http://schemas.microsoft.com/office/powerpoint/2010/main" val="151600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rot="5400000" flipH="1" flipV="1">
            <a:off x="-2160603" y="3599987"/>
            <a:ext cx="5715000" cy="1587"/>
          </a:xfrm>
          <a:prstGeom prst="straightConnector1">
            <a:avLst/>
          </a:prstGeom>
          <a:ln w="28575">
            <a:solidFill>
              <a:srgbClr val="FF0000"/>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85813" y="6429375"/>
            <a:ext cx="7715250" cy="1588"/>
          </a:xfrm>
          <a:prstGeom prst="straightConnector1">
            <a:avLst/>
          </a:prstGeom>
          <a:ln w="28575">
            <a:solidFill>
              <a:srgbClr val="FF0000"/>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0" y="2357431"/>
            <a:ext cx="513410" cy="3049489"/>
          </a:xfrm>
          <a:prstGeom prst="rect">
            <a:avLst/>
          </a:prstGeom>
          <a:solidFill>
            <a:srgbClr val="76F112"/>
          </a:solidFill>
        </p:spPr>
        <p:style>
          <a:lnRef idx="1">
            <a:schemeClr val="accent2"/>
          </a:lnRef>
          <a:fillRef idx="2">
            <a:schemeClr val="accent2"/>
          </a:fillRef>
          <a:effectRef idx="1">
            <a:schemeClr val="accent2"/>
          </a:effectRef>
          <a:fontRef idx="minor">
            <a:schemeClr val="dk1"/>
          </a:fontRef>
        </p:style>
        <p:txBody>
          <a:bodyPr vert="wordArtVert" wrap="none" anchor="ctr" anchorCtr="1">
            <a:spAutoFit/>
          </a:bodyPr>
          <a:lstStyle/>
          <a:p>
            <a:pPr fontAlgn="auto">
              <a:spcBef>
                <a:spcPts val="0"/>
              </a:spcBef>
              <a:spcAft>
                <a:spcPts val="0"/>
              </a:spcAft>
              <a:defRPr/>
            </a:pPr>
            <a:r>
              <a:rPr lang="en-US"/>
              <a:t>DIRECTION</a:t>
            </a:r>
          </a:p>
        </p:txBody>
      </p:sp>
      <p:sp>
        <p:nvSpPr>
          <p:cNvPr id="16" name="TextBox 15"/>
          <p:cNvSpPr txBox="1"/>
          <p:nvPr/>
        </p:nvSpPr>
        <p:spPr>
          <a:xfrm>
            <a:off x="4000500" y="6488113"/>
            <a:ext cx="1714500" cy="369887"/>
          </a:xfrm>
          <a:prstGeom prst="rect">
            <a:avLst/>
          </a:prstGeom>
          <a:solidFill>
            <a:srgbClr val="76F112"/>
          </a:solidFill>
        </p:spPr>
        <p:style>
          <a:lnRef idx="1">
            <a:schemeClr val="accent2"/>
          </a:lnRef>
          <a:fillRef idx="2">
            <a:schemeClr val="accent2"/>
          </a:fillRef>
          <a:effectRef idx="1">
            <a:schemeClr val="accent2"/>
          </a:effectRef>
          <a:fontRef idx="minor">
            <a:schemeClr val="dk1"/>
          </a:fontRef>
        </p:style>
        <p:txBody>
          <a:bodyPr>
            <a:spAutoFit/>
          </a:bodyPr>
          <a:lstStyle/>
          <a:p>
            <a:pPr algn="ctr" fontAlgn="auto">
              <a:spcBef>
                <a:spcPts val="0"/>
              </a:spcBef>
              <a:spcAft>
                <a:spcPts val="0"/>
              </a:spcAft>
              <a:defRPr/>
            </a:pPr>
            <a:r>
              <a:rPr lang="en-US"/>
              <a:t>WIDTH</a:t>
            </a:r>
          </a:p>
        </p:txBody>
      </p:sp>
      <p:sp>
        <p:nvSpPr>
          <p:cNvPr id="18" name="TextBox 17"/>
          <p:cNvSpPr txBox="1"/>
          <p:nvPr/>
        </p:nvSpPr>
        <p:spPr>
          <a:xfrm>
            <a:off x="1928813" y="1428750"/>
            <a:ext cx="2714625" cy="1077218"/>
          </a:xfrm>
          <a:prstGeom prst="rect">
            <a:avLst/>
          </a:prstGeom>
          <a:solidFill>
            <a:srgbClr val="7030A0"/>
          </a:solidFill>
          <a:ln/>
        </p:spPr>
        <p:style>
          <a:lnRef idx="1">
            <a:schemeClr val="dk1"/>
          </a:lnRef>
          <a:fillRef idx="2">
            <a:schemeClr val="dk1"/>
          </a:fillRef>
          <a:effectRef idx="1">
            <a:schemeClr val="dk1"/>
          </a:effectRef>
          <a:fontRef idx="minor">
            <a:schemeClr val="dk1"/>
          </a:fontRef>
        </p:style>
        <p:txBody>
          <a:bodyPr>
            <a:spAutoFit/>
          </a:bodyPr>
          <a:lstStyle/>
          <a:p>
            <a:pPr algn="ctr" fontAlgn="auto">
              <a:spcBef>
                <a:spcPts val="0"/>
              </a:spcBef>
              <a:spcAft>
                <a:spcPts val="0"/>
              </a:spcAft>
              <a:defRPr/>
            </a:pPr>
            <a:r>
              <a:rPr lang="en-US" b="1" u="sng" dirty="0">
                <a:solidFill>
                  <a:schemeClr val="bg1"/>
                </a:solidFill>
              </a:rPr>
              <a:t>Broad – External</a:t>
            </a:r>
          </a:p>
          <a:p>
            <a:pPr fontAlgn="auto">
              <a:spcBef>
                <a:spcPts val="0"/>
              </a:spcBef>
              <a:spcAft>
                <a:spcPts val="0"/>
              </a:spcAft>
              <a:defRPr/>
            </a:pPr>
            <a:endParaRPr lang="en-US" sz="1000" u="sng" dirty="0">
              <a:solidFill>
                <a:schemeClr val="bg1"/>
              </a:solidFill>
            </a:endParaRPr>
          </a:p>
          <a:p>
            <a:pPr fontAlgn="auto">
              <a:spcBef>
                <a:spcPts val="0"/>
              </a:spcBef>
              <a:spcAft>
                <a:spcPts val="0"/>
              </a:spcAft>
              <a:defRPr/>
            </a:pPr>
            <a:r>
              <a:rPr lang="en-US" dirty="0">
                <a:solidFill>
                  <a:schemeClr val="bg1"/>
                </a:solidFill>
              </a:rPr>
              <a:t>Basketball</a:t>
            </a:r>
          </a:p>
          <a:p>
            <a:pPr fontAlgn="auto">
              <a:spcBef>
                <a:spcPts val="0"/>
              </a:spcBef>
              <a:spcAft>
                <a:spcPts val="0"/>
              </a:spcAft>
              <a:defRPr/>
            </a:pPr>
            <a:r>
              <a:rPr lang="en-US" dirty="0">
                <a:solidFill>
                  <a:schemeClr val="bg1"/>
                </a:solidFill>
              </a:rPr>
              <a:t>Volleyball</a:t>
            </a:r>
          </a:p>
        </p:txBody>
      </p:sp>
      <p:sp>
        <p:nvSpPr>
          <p:cNvPr id="19" name="TextBox 18"/>
          <p:cNvSpPr txBox="1"/>
          <p:nvPr/>
        </p:nvSpPr>
        <p:spPr>
          <a:xfrm>
            <a:off x="5072063" y="3500438"/>
            <a:ext cx="2928937" cy="1354217"/>
          </a:xfrm>
          <a:prstGeom prst="rect">
            <a:avLst/>
          </a:prstGeom>
          <a:solidFill>
            <a:schemeClr val="accent1"/>
          </a:solidFill>
          <a:ln/>
        </p:spPr>
        <p:style>
          <a:lnRef idx="1">
            <a:schemeClr val="accent5"/>
          </a:lnRef>
          <a:fillRef idx="2">
            <a:schemeClr val="accent5"/>
          </a:fillRef>
          <a:effectRef idx="1">
            <a:schemeClr val="accent5"/>
          </a:effectRef>
          <a:fontRef idx="minor">
            <a:schemeClr val="dk1"/>
          </a:fontRef>
        </p:style>
        <p:txBody>
          <a:bodyPr>
            <a:spAutoFit/>
          </a:bodyPr>
          <a:lstStyle/>
          <a:p>
            <a:pPr algn="ctr" fontAlgn="auto">
              <a:spcBef>
                <a:spcPts val="0"/>
              </a:spcBef>
              <a:spcAft>
                <a:spcPts val="0"/>
              </a:spcAft>
              <a:defRPr/>
            </a:pPr>
            <a:r>
              <a:rPr lang="en-US" b="1" u="sng" dirty="0">
                <a:solidFill>
                  <a:schemeClr val="bg1"/>
                </a:solidFill>
              </a:rPr>
              <a:t>Narrow – Internal</a:t>
            </a:r>
          </a:p>
          <a:p>
            <a:pPr fontAlgn="auto">
              <a:spcBef>
                <a:spcPts val="0"/>
              </a:spcBef>
              <a:spcAft>
                <a:spcPts val="0"/>
              </a:spcAft>
              <a:defRPr/>
            </a:pPr>
            <a:endParaRPr lang="en-US" sz="1000" dirty="0">
              <a:solidFill>
                <a:schemeClr val="bg1"/>
              </a:solidFill>
            </a:endParaRPr>
          </a:p>
          <a:p>
            <a:pPr fontAlgn="auto">
              <a:spcBef>
                <a:spcPts val="0"/>
              </a:spcBef>
              <a:spcAft>
                <a:spcPts val="0"/>
              </a:spcAft>
              <a:defRPr/>
            </a:pPr>
            <a:r>
              <a:rPr lang="en-US" dirty="0">
                <a:solidFill>
                  <a:schemeClr val="bg1"/>
                </a:solidFill>
              </a:rPr>
              <a:t>Marathon</a:t>
            </a:r>
          </a:p>
          <a:p>
            <a:pPr fontAlgn="auto">
              <a:spcBef>
                <a:spcPts val="0"/>
              </a:spcBef>
              <a:spcAft>
                <a:spcPts val="0"/>
              </a:spcAft>
              <a:defRPr/>
            </a:pPr>
            <a:r>
              <a:rPr lang="en-US" dirty="0">
                <a:solidFill>
                  <a:schemeClr val="bg1"/>
                </a:solidFill>
              </a:rPr>
              <a:t>Weight lifting</a:t>
            </a:r>
          </a:p>
          <a:p>
            <a:pPr fontAlgn="auto">
              <a:spcBef>
                <a:spcPts val="0"/>
              </a:spcBef>
              <a:spcAft>
                <a:spcPts val="0"/>
              </a:spcAft>
              <a:defRPr/>
            </a:pPr>
            <a:endParaRPr lang="en-US" dirty="0">
              <a:solidFill>
                <a:schemeClr val="bg1"/>
              </a:solidFill>
            </a:endParaRPr>
          </a:p>
        </p:txBody>
      </p:sp>
      <p:sp>
        <p:nvSpPr>
          <p:cNvPr id="20" name="TextBox 19"/>
          <p:cNvSpPr txBox="1"/>
          <p:nvPr/>
        </p:nvSpPr>
        <p:spPr>
          <a:xfrm>
            <a:off x="5072063" y="1428750"/>
            <a:ext cx="2928937" cy="1077218"/>
          </a:xfrm>
          <a:prstGeom prst="rect">
            <a:avLst/>
          </a:prstGeom>
          <a:solidFill>
            <a:schemeClr val="accent2"/>
          </a:solidFill>
          <a:ln/>
        </p:spPr>
        <p:style>
          <a:lnRef idx="1">
            <a:schemeClr val="accent1"/>
          </a:lnRef>
          <a:fillRef idx="2">
            <a:schemeClr val="accent1"/>
          </a:fillRef>
          <a:effectRef idx="1">
            <a:schemeClr val="accent1"/>
          </a:effectRef>
          <a:fontRef idx="minor">
            <a:schemeClr val="dk1"/>
          </a:fontRef>
        </p:style>
        <p:txBody>
          <a:bodyPr>
            <a:spAutoFit/>
          </a:bodyPr>
          <a:lstStyle/>
          <a:p>
            <a:pPr algn="ctr" fontAlgn="auto">
              <a:spcBef>
                <a:spcPts val="0"/>
              </a:spcBef>
              <a:spcAft>
                <a:spcPts val="0"/>
              </a:spcAft>
              <a:defRPr/>
            </a:pPr>
            <a:r>
              <a:rPr lang="en-US" b="1" u="sng" dirty="0">
                <a:solidFill>
                  <a:schemeClr val="bg1"/>
                </a:solidFill>
              </a:rPr>
              <a:t>Narrow – External</a:t>
            </a:r>
          </a:p>
          <a:p>
            <a:pPr fontAlgn="auto">
              <a:spcBef>
                <a:spcPts val="0"/>
              </a:spcBef>
              <a:spcAft>
                <a:spcPts val="0"/>
              </a:spcAft>
              <a:defRPr/>
            </a:pPr>
            <a:endParaRPr lang="en-US" sz="1000" dirty="0">
              <a:solidFill>
                <a:schemeClr val="bg1"/>
              </a:solidFill>
            </a:endParaRPr>
          </a:p>
          <a:p>
            <a:pPr fontAlgn="auto">
              <a:spcBef>
                <a:spcPts val="0"/>
              </a:spcBef>
              <a:spcAft>
                <a:spcPts val="0"/>
              </a:spcAft>
              <a:defRPr/>
            </a:pPr>
            <a:r>
              <a:rPr lang="en-US" dirty="0">
                <a:solidFill>
                  <a:schemeClr val="bg1"/>
                </a:solidFill>
              </a:rPr>
              <a:t>Golf</a:t>
            </a:r>
          </a:p>
          <a:p>
            <a:pPr fontAlgn="auto">
              <a:spcBef>
                <a:spcPts val="0"/>
              </a:spcBef>
              <a:spcAft>
                <a:spcPts val="0"/>
              </a:spcAft>
              <a:defRPr/>
            </a:pPr>
            <a:r>
              <a:rPr lang="en-US" dirty="0">
                <a:solidFill>
                  <a:schemeClr val="bg1"/>
                </a:solidFill>
              </a:rPr>
              <a:t>Lawn bowls</a:t>
            </a:r>
          </a:p>
        </p:txBody>
      </p:sp>
      <p:sp>
        <p:nvSpPr>
          <p:cNvPr id="21" name="TextBox 20"/>
          <p:cNvSpPr txBox="1"/>
          <p:nvPr/>
        </p:nvSpPr>
        <p:spPr>
          <a:xfrm>
            <a:off x="1928813" y="3500438"/>
            <a:ext cx="2714625" cy="1354217"/>
          </a:xfrm>
          <a:prstGeom prst="rect">
            <a:avLst/>
          </a:prstGeom>
          <a:solidFill>
            <a:srgbClr val="FF0000"/>
          </a:solidFill>
          <a:ln/>
        </p:spPr>
        <p:style>
          <a:lnRef idx="1">
            <a:schemeClr val="accent6"/>
          </a:lnRef>
          <a:fillRef idx="2">
            <a:schemeClr val="accent6"/>
          </a:fillRef>
          <a:effectRef idx="1">
            <a:schemeClr val="accent6"/>
          </a:effectRef>
          <a:fontRef idx="minor">
            <a:schemeClr val="dk1"/>
          </a:fontRef>
        </p:style>
        <p:txBody>
          <a:bodyPr>
            <a:spAutoFit/>
          </a:bodyPr>
          <a:lstStyle/>
          <a:p>
            <a:pPr algn="ctr" fontAlgn="auto">
              <a:spcBef>
                <a:spcPts val="0"/>
              </a:spcBef>
              <a:spcAft>
                <a:spcPts val="0"/>
              </a:spcAft>
              <a:defRPr/>
            </a:pPr>
            <a:r>
              <a:rPr lang="en-US" b="1" u="sng" dirty="0">
                <a:solidFill>
                  <a:schemeClr val="bg1"/>
                </a:solidFill>
              </a:rPr>
              <a:t>Broad – Internal</a:t>
            </a:r>
          </a:p>
          <a:p>
            <a:pPr fontAlgn="auto">
              <a:spcBef>
                <a:spcPts val="0"/>
              </a:spcBef>
              <a:spcAft>
                <a:spcPts val="0"/>
              </a:spcAft>
              <a:defRPr/>
            </a:pPr>
            <a:endParaRPr lang="en-US" sz="1000" dirty="0">
              <a:solidFill>
                <a:schemeClr val="bg1"/>
              </a:solidFill>
            </a:endParaRPr>
          </a:p>
          <a:p>
            <a:pPr fontAlgn="auto">
              <a:spcBef>
                <a:spcPts val="0"/>
              </a:spcBef>
              <a:spcAft>
                <a:spcPts val="0"/>
              </a:spcAft>
              <a:defRPr/>
            </a:pPr>
            <a:r>
              <a:rPr lang="en-US" dirty="0">
                <a:solidFill>
                  <a:schemeClr val="bg1"/>
                </a:solidFill>
              </a:rPr>
              <a:t>Tennis</a:t>
            </a:r>
          </a:p>
          <a:p>
            <a:pPr fontAlgn="auto">
              <a:spcBef>
                <a:spcPts val="0"/>
              </a:spcBef>
              <a:spcAft>
                <a:spcPts val="0"/>
              </a:spcAft>
              <a:defRPr/>
            </a:pPr>
            <a:r>
              <a:rPr lang="en-US" dirty="0">
                <a:solidFill>
                  <a:schemeClr val="bg1"/>
                </a:solidFill>
              </a:rPr>
              <a:t>Badminton</a:t>
            </a:r>
          </a:p>
          <a:p>
            <a:pPr fontAlgn="auto">
              <a:spcBef>
                <a:spcPts val="0"/>
              </a:spcBef>
              <a:spcAft>
                <a:spcPts val="0"/>
              </a:spcAft>
              <a:defRPr/>
            </a:pPr>
            <a:endParaRPr lang="en-US" dirty="0">
              <a:solidFill>
                <a:schemeClr val="bg1"/>
              </a:solidFill>
            </a:endParaRPr>
          </a:p>
        </p:txBody>
      </p:sp>
      <p:cxnSp>
        <p:nvCxnSpPr>
          <p:cNvPr id="23" name="Straight Arrow Connector 22"/>
          <p:cNvCxnSpPr/>
          <p:nvPr/>
        </p:nvCxnSpPr>
        <p:spPr>
          <a:xfrm rot="5400000">
            <a:off x="2750344" y="3536156"/>
            <a:ext cx="4216400" cy="1588"/>
          </a:xfrm>
          <a:prstGeom prst="straightConnector1">
            <a:avLst/>
          </a:prstGeom>
          <a:ln w="508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785938" y="3357563"/>
            <a:ext cx="6286500" cy="1587"/>
          </a:xfrm>
          <a:prstGeom prst="straightConnector1">
            <a:avLst/>
          </a:prstGeom>
          <a:ln w="508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286250" y="5929313"/>
            <a:ext cx="1357313" cy="400050"/>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fontAlgn="auto">
              <a:spcBef>
                <a:spcPts val="0"/>
              </a:spcBef>
              <a:spcAft>
                <a:spcPts val="0"/>
              </a:spcAft>
              <a:defRPr/>
            </a:pPr>
            <a:r>
              <a:rPr lang="en-US" sz="2000" b="1">
                <a:solidFill>
                  <a:srgbClr val="00FF00"/>
                </a:solidFill>
              </a:rPr>
              <a:t>Internal</a:t>
            </a:r>
          </a:p>
        </p:txBody>
      </p:sp>
      <p:sp>
        <p:nvSpPr>
          <p:cNvPr id="30" name="TextBox 29"/>
          <p:cNvSpPr txBox="1"/>
          <p:nvPr/>
        </p:nvSpPr>
        <p:spPr>
          <a:xfrm>
            <a:off x="8072438" y="3071813"/>
            <a:ext cx="1071562" cy="400050"/>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r" fontAlgn="auto">
              <a:spcBef>
                <a:spcPts val="0"/>
              </a:spcBef>
              <a:spcAft>
                <a:spcPts val="0"/>
              </a:spcAft>
              <a:defRPr/>
            </a:pPr>
            <a:r>
              <a:rPr lang="en-US" sz="2000" b="1">
                <a:solidFill>
                  <a:srgbClr val="00FF00"/>
                </a:solidFill>
              </a:rPr>
              <a:t>Narrow</a:t>
            </a:r>
          </a:p>
        </p:txBody>
      </p:sp>
      <p:sp>
        <p:nvSpPr>
          <p:cNvPr id="31" name="TextBox 30"/>
          <p:cNvSpPr txBox="1"/>
          <p:nvPr/>
        </p:nvSpPr>
        <p:spPr>
          <a:xfrm>
            <a:off x="4143375" y="928688"/>
            <a:ext cx="1357313" cy="400050"/>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fontAlgn="auto">
              <a:spcBef>
                <a:spcPts val="0"/>
              </a:spcBef>
              <a:spcAft>
                <a:spcPts val="0"/>
              </a:spcAft>
              <a:defRPr/>
            </a:pPr>
            <a:r>
              <a:rPr lang="en-US" sz="2000" b="1">
                <a:solidFill>
                  <a:srgbClr val="00FF00"/>
                </a:solidFill>
              </a:rPr>
              <a:t>External</a:t>
            </a:r>
          </a:p>
        </p:txBody>
      </p:sp>
      <p:sp>
        <p:nvSpPr>
          <p:cNvPr id="35" name="TextBox 34"/>
          <p:cNvSpPr txBox="1"/>
          <p:nvPr/>
        </p:nvSpPr>
        <p:spPr>
          <a:xfrm>
            <a:off x="714375" y="3214688"/>
            <a:ext cx="928688" cy="400050"/>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fontAlgn="auto">
              <a:spcBef>
                <a:spcPts val="0"/>
              </a:spcBef>
              <a:spcAft>
                <a:spcPts val="0"/>
              </a:spcAft>
              <a:defRPr/>
            </a:pPr>
            <a:r>
              <a:rPr lang="en-US" sz="2000" b="1">
                <a:solidFill>
                  <a:srgbClr val="00FF00"/>
                </a:solidFill>
              </a:rPr>
              <a:t>Broad</a:t>
            </a:r>
          </a:p>
        </p:txBody>
      </p:sp>
      <p:sp>
        <p:nvSpPr>
          <p:cNvPr id="22" name="Slide Number Placeholder 21"/>
          <p:cNvSpPr>
            <a:spLocks noGrp="1"/>
          </p:cNvSpPr>
          <p:nvPr>
            <p:ph type="sldNum" sz="quarter" idx="12"/>
          </p:nvPr>
        </p:nvSpPr>
        <p:spPr>
          <a:xfrm>
            <a:off x="6972300" y="6429375"/>
            <a:ext cx="2057400" cy="365125"/>
          </a:xfrm>
        </p:spPr>
        <p:txBody>
          <a:bodyPr/>
          <a:lstStyle/>
          <a:p>
            <a:pPr>
              <a:defRPr/>
            </a:pPr>
            <a:fld id="{45B70030-C5ED-4C20-AA4F-60533FC034F7}" type="slidenum">
              <a:rPr lang="en-US" smtClean="0"/>
              <a:pPr>
                <a:defRPr/>
              </a:pPr>
              <a:t>49</a:t>
            </a:fld>
            <a:endParaRPr lang="en-US"/>
          </a:p>
        </p:txBody>
      </p:sp>
      <p:pic>
        <p:nvPicPr>
          <p:cNvPr id="24" name="Picture 2">
            <a:hlinkClick r:id="" action="ppaction://hlinkshowjump?jump=firstslide"/>
            <a:extLst>
              <a:ext uri="{FF2B5EF4-FFF2-40B4-BE49-F238E27FC236}">
                <a16:creationId xmlns:a16="http://schemas.microsoft.com/office/drawing/2014/main" id="{9C3269A1-B7A6-EC4E-ABC1-5EE6246C5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hlinkClick r:id="rId4" action="ppaction://hlinksldjump"/>
            <a:extLst>
              <a:ext uri="{FF2B5EF4-FFF2-40B4-BE49-F238E27FC236}">
                <a16:creationId xmlns:a16="http://schemas.microsoft.com/office/drawing/2014/main" id="{17CBCC9A-3A75-B245-9A0A-8F1E5E76EAF4}"/>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28" name="TextBox 27">
            <a:extLst>
              <a:ext uri="{FF2B5EF4-FFF2-40B4-BE49-F238E27FC236}">
                <a16:creationId xmlns:a16="http://schemas.microsoft.com/office/drawing/2014/main" id="{DF2EC3D1-ED21-8647-8459-37EC7C85FD38}"/>
              </a:ext>
            </a:extLst>
          </p:cNvPr>
          <p:cNvSpPr txBox="1"/>
          <p:nvPr/>
        </p:nvSpPr>
        <p:spPr>
          <a:xfrm>
            <a:off x="0" y="0"/>
            <a:ext cx="9144000" cy="461665"/>
          </a:xfrm>
          <a:prstGeom prst="rect">
            <a:avLst/>
          </a:prstGeom>
          <a:solidFill>
            <a:srgbClr val="00B050"/>
          </a:solidFill>
          <a:ln>
            <a:solidFill>
              <a:schemeClr val="bg1"/>
            </a:solidFill>
          </a:ln>
        </p:spPr>
        <p:txBody>
          <a:bodyPr wrap="square" rtlCol="0">
            <a:spAutoFit/>
          </a:bodyPr>
          <a:lstStyle/>
          <a:p>
            <a:pPr algn="ctr"/>
            <a:r>
              <a:rPr lang="en-US" sz="2400" b="1" dirty="0">
                <a:solidFill>
                  <a:schemeClr val="bg1"/>
                </a:solidFill>
              </a:rPr>
              <a:t>MENTAL SKILLS – CONCENTRATION</a:t>
            </a:r>
          </a:p>
        </p:txBody>
      </p:sp>
    </p:spTree>
    <p:extLst>
      <p:ext uri="{BB962C8B-B14F-4D97-AF65-F5344CB8AC3E}">
        <p14:creationId xmlns:p14="http://schemas.microsoft.com/office/powerpoint/2010/main" val="63615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6DE43F0-07F3-324E-B3DA-03661C1FB637}"/>
              </a:ext>
            </a:extLst>
          </p:cNvPr>
          <p:cNvSpPr>
            <a:spLocks noGrp="1"/>
          </p:cNvSpPr>
          <p:nvPr>
            <p:ph type="ftr" sz="quarter" idx="11"/>
          </p:nvPr>
        </p:nvSpPr>
        <p:spPr>
          <a:xfrm>
            <a:off x="3028950" y="6516992"/>
            <a:ext cx="3086100" cy="365125"/>
          </a:xfrm>
        </p:spPr>
        <p:txBody>
          <a:bodyPr/>
          <a:lstStyle/>
          <a:p>
            <a:r>
              <a:rPr lang="en-US"/>
              <a:t>©PE STUDIES RESOURCES</a:t>
            </a:r>
          </a:p>
        </p:txBody>
      </p:sp>
      <p:sp>
        <p:nvSpPr>
          <p:cNvPr id="5" name="Slide Number Placeholder 4">
            <a:extLst>
              <a:ext uri="{FF2B5EF4-FFF2-40B4-BE49-F238E27FC236}">
                <a16:creationId xmlns:a16="http://schemas.microsoft.com/office/drawing/2014/main" id="{D17DB99C-E9F3-A14C-A061-CAA4B6A35170}"/>
              </a:ext>
            </a:extLst>
          </p:cNvPr>
          <p:cNvSpPr>
            <a:spLocks noGrp="1"/>
          </p:cNvSpPr>
          <p:nvPr>
            <p:ph type="sldNum" sz="quarter" idx="12"/>
          </p:nvPr>
        </p:nvSpPr>
        <p:spPr/>
        <p:txBody>
          <a:bodyPr/>
          <a:lstStyle/>
          <a:p>
            <a:fld id="{77EF1805-3056-A44D-8D1C-083340B68C15}" type="slidenum">
              <a:rPr lang="en-US" smtClean="0"/>
              <a:t>5</a:t>
            </a:fld>
            <a:endParaRPr lang="en-US"/>
          </a:p>
        </p:txBody>
      </p:sp>
      <p:sp>
        <p:nvSpPr>
          <p:cNvPr id="6" name="TextBox 5">
            <a:extLst>
              <a:ext uri="{FF2B5EF4-FFF2-40B4-BE49-F238E27FC236}">
                <a16:creationId xmlns:a16="http://schemas.microsoft.com/office/drawing/2014/main" id="{0B422612-90FF-A141-BF32-77AA25827BD8}"/>
              </a:ext>
            </a:extLst>
          </p:cNvPr>
          <p:cNvSpPr txBox="1"/>
          <p:nvPr/>
        </p:nvSpPr>
        <p:spPr>
          <a:xfrm>
            <a:off x="0" y="0"/>
            <a:ext cx="9144000" cy="461665"/>
          </a:xfrm>
          <a:prstGeom prst="rect">
            <a:avLst/>
          </a:prstGeom>
          <a:solidFill>
            <a:schemeClr val="accent2"/>
          </a:solidFill>
          <a:ln>
            <a:solidFill>
              <a:schemeClr val="bg1"/>
            </a:solidFill>
          </a:ln>
        </p:spPr>
        <p:txBody>
          <a:bodyPr wrap="square" rtlCol="0">
            <a:spAutoFit/>
          </a:bodyPr>
          <a:lstStyle/>
          <a:p>
            <a:pPr algn="ctr"/>
            <a:r>
              <a:rPr lang="en-US" sz="2400" b="1" dirty="0">
                <a:solidFill>
                  <a:schemeClr val="bg1"/>
                </a:solidFill>
              </a:rPr>
              <a:t>INTRODUCTION TO SPORT PSYCHOLOGY</a:t>
            </a:r>
          </a:p>
        </p:txBody>
      </p:sp>
      <p:sp>
        <p:nvSpPr>
          <p:cNvPr id="9" name="TextBox 2">
            <a:extLst>
              <a:ext uri="{FF2B5EF4-FFF2-40B4-BE49-F238E27FC236}">
                <a16:creationId xmlns:a16="http://schemas.microsoft.com/office/drawing/2014/main" id="{BD1D97C4-0530-BF4B-A2BE-1749C8D19D40}"/>
              </a:ext>
            </a:extLst>
          </p:cNvPr>
          <p:cNvSpPr txBox="1">
            <a:spLocks noChangeArrowheads="1"/>
          </p:cNvSpPr>
          <p:nvPr/>
        </p:nvSpPr>
        <p:spPr bwMode="auto">
          <a:xfrm>
            <a:off x="107156" y="881555"/>
            <a:ext cx="8929687" cy="646331"/>
          </a:xfrm>
          <a:prstGeom prst="rect">
            <a:avLst/>
          </a:prstGeom>
          <a:solidFill>
            <a:srgbClr val="FF0000"/>
          </a:solidFill>
          <a:ln w="9525">
            <a:solidFill>
              <a:schemeClr val="bg1"/>
            </a:solidFill>
            <a:miter lim="800000"/>
            <a:headEnd/>
            <a:tailEnd/>
          </a:ln>
        </p:spPr>
        <p:txBody>
          <a:bodyPr>
            <a:spAutoFit/>
          </a:bodyPr>
          <a:lstStyle/>
          <a:p>
            <a:r>
              <a:rPr lang="en-US">
                <a:solidFill>
                  <a:schemeClr val="bg1"/>
                </a:solidFill>
                <a:latin typeface="Calibri" pitchFamily="34" charset="0"/>
              </a:rPr>
              <a:t>Sport Psychology can be defined as the study of how the human mind influences sports, athletic performance, exercise and physical activity.</a:t>
            </a:r>
          </a:p>
        </p:txBody>
      </p:sp>
      <p:sp>
        <p:nvSpPr>
          <p:cNvPr id="10" name="TextBox 2">
            <a:extLst>
              <a:ext uri="{FF2B5EF4-FFF2-40B4-BE49-F238E27FC236}">
                <a16:creationId xmlns:a16="http://schemas.microsoft.com/office/drawing/2014/main" id="{4AE52D53-2F36-0548-B8F4-041D866EA1AE}"/>
              </a:ext>
            </a:extLst>
          </p:cNvPr>
          <p:cNvSpPr txBox="1">
            <a:spLocks noChangeArrowheads="1"/>
          </p:cNvSpPr>
          <p:nvPr/>
        </p:nvSpPr>
        <p:spPr bwMode="auto">
          <a:xfrm>
            <a:off x="107156" y="1758717"/>
            <a:ext cx="8929687" cy="1354217"/>
          </a:xfrm>
          <a:prstGeom prst="rect">
            <a:avLst/>
          </a:prstGeom>
          <a:solidFill>
            <a:schemeClr val="bg1"/>
          </a:solidFill>
          <a:ln w="9525">
            <a:solidFill>
              <a:schemeClr val="accent2"/>
            </a:solidFill>
            <a:miter lim="800000"/>
            <a:headEnd/>
            <a:tailEnd/>
          </a:ln>
        </p:spPr>
        <p:txBody>
          <a:bodyPr>
            <a:spAutoFit/>
          </a:bodyPr>
          <a:lstStyle/>
          <a:p>
            <a:r>
              <a:rPr lang="en-US">
                <a:latin typeface="Calibri" pitchFamily="34" charset="0"/>
              </a:rPr>
              <a:t>Specifically, it investigates how an individuals thoughts, feelings and emotions influence their performance in physical activity. </a:t>
            </a:r>
          </a:p>
          <a:p>
            <a:endParaRPr lang="en-US" sz="1000">
              <a:latin typeface="Calibri" pitchFamily="34" charset="0"/>
            </a:endParaRPr>
          </a:p>
          <a:p>
            <a:r>
              <a:rPr lang="en-US">
                <a:latin typeface="Calibri" pitchFamily="34" charset="0"/>
              </a:rPr>
              <a:t>Coaches who incorporate psychological skills training into their programs are likely to produce athletes with the most consistent and outstanding results. </a:t>
            </a:r>
          </a:p>
        </p:txBody>
      </p:sp>
      <p:pic>
        <p:nvPicPr>
          <p:cNvPr id="5122" name="Picture 2" descr="Image result for stef curry">
            <a:extLst>
              <a:ext uri="{FF2B5EF4-FFF2-40B4-BE49-F238E27FC236}">
                <a16:creationId xmlns:a16="http://schemas.microsoft.com/office/drawing/2014/main" id="{B4040FE0-B2FA-194E-8B9B-2C9D126E1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9" y="3391214"/>
            <a:ext cx="4572000" cy="309324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6CCF0A9E-3576-944C-87A6-C9C41175BFE1}"/>
              </a:ext>
            </a:extLst>
          </p:cNvPr>
          <p:cNvSpPr/>
          <p:nvPr/>
        </p:nvSpPr>
        <p:spPr>
          <a:xfrm>
            <a:off x="2285999" y="6454961"/>
            <a:ext cx="4572000" cy="184666"/>
          </a:xfrm>
          <a:prstGeom prst="rect">
            <a:avLst/>
          </a:prstGeom>
        </p:spPr>
        <p:txBody>
          <a:bodyPr>
            <a:spAutoFit/>
          </a:bodyPr>
          <a:lstStyle/>
          <a:p>
            <a:pPr algn="r"/>
            <a:r>
              <a:rPr lang="en-US" sz="600"/>
              <a:t>https://</a:t>
            </a:r>
            <a:r>
              <a:rPr lang="en-US" sz="600" err="1"/>
              <a:t>www.flickr.com</a:t>
            </a:r>
            <a:r>
              <a:rPr lang="en-US" sz="600"/>
              <a:t>/photos/</a:t>
            </a:r>
            <a:r>
              <a:rPr lang="en-US" sz="600" err="1"/>
              <a:t>keithallison</a:t>
            </a:r>
            <a:r>
              <a:rPr lang="en-US" sz="600"/>
              <a:t>/24689492152</a:t>
            </a:r>
          </a:p>
        </p:txBody>
      </p:sp>
      <p:pic>
        <p:nvPicPr>
          <p:cNvPr id="12" name="Picture 2">
            <a:hlinkClick r:id="" action="ppaction://hlinkshowjump?jump=firstslide"/>
            <a:extLst>
              <a:ext uri="{FF2B5EF4-FFF2-40B4-BE49-F238E27FC236}">
                <a16:creationId xmlns:a16="http://schemas.microsoft.com/office/drawing/2014/main" id="{0A70BB16-4AE2-0A4E-8122-7CADBF606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hlinkClick r:id="rId4" action="ppaction://hlinksldjump"/>
            <a:extLst>
              <a:ext uri="{FF2B5EF4-FFF2-40B4-BE49-F238E27FC236}">
                <a16:creationId xmlns:a16="http://schemas.microsoft.com/office/drawing/2014/main" id="{2C46842C-D085-F246-B834-DD9CBA189441}"/>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Tree>
    <p:extLst>
      <p:ext uri="{BB962C8B-B14F-4D97-AF65-F5344CB8AC3E}">
        <p14:creationId xmlns:p14="http://schemas.microsoft.com/office/powerpoint/2010/main" val="427917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6DE43F0-07F3-324E-B3DA-03661C1FB637}"/>
              </a:ext>
            </a:extLst>
          </p:cNvPr>
          <p:cNvSpPr>
            <a:spLocks noGrp="1"/>
          </p:cNvSpPr>
          <p:nvPr>
            <p:ph type="ftr" sz="quarter" idx="11"/>
          </p:nvPr>
        </p:nvSpPr>
        <p:spPr>
          <a:xfrm>
            <a:off x="3028950" y="6516992"/>
            <a:ext cx="3086100" cy="365125"/>
          </a:xfrm>
        </p:spPr>
        <p:txBody>
          <a:bodyPr/>
          <a:lstStyle/>
          <a:p>
            <a:r>
              <a:rPr lang="en-US"/>
              <a:t>©PE STUDIES RESOURCES</a:t>
            </a:r>
          </a:p>
        </p:txBody>
      </p:sp>
      <p:sp>
        <p:nvSpPr>
          <p:cNvPr id="5" name="Slide Number Placeholder 4">
            <a:extLst>
              <a:ext uri="{FF2B5EF4-FFF2-40B4-BE49-F238E27FC236}">
                <a16:creationId xmlns:a16="http://schemas.microsoft.com/office/drawing/2014/main" id="{D17DB99C-E9F3-A14C-A061-CAA4B6A35170}"/>
              </a:ext>
            </a:extLst>
          </p:cNvPr>
          <p:cNvSpPr>
            <a:spLocks noGrp="1"/>
          </p:cNvSpPr>
          <p:nvPr>
            <p:ph type="sldNum" sz="quarter" idx="12"/>
          </p:nvPr>
        </p:nvSpPr>
        <p:spPr/>
        <p:txBody>
          <a:bodyPr/>
          <a:lstStyle/>
          <a:p>
            <a:fld id="{77EF1805-3056-A44D-8D1C-083340B68C15}" type="slidenum">
              <a:rPr lang="en-US" smtClean="0"/>
              <a:t>6</a:t>
            </a:fld>
            <a:endParaRPr lang="en-US"/>
          </a:p>
        </p:txBody>
      </p:sp>
      <p:sp>
        <p:nvSpPr>
          <p:cNvPr id="6" name="TextBox 5">
            <a:extLst>
              <a:ext uri="{FF2B5EF4-FFF2-40B4-BE49-F238E27FC236}">
                <a16:creationId xmlns:a16="http://schemas.microsoft.com/office/drawing/2014/main" id="{0B422612-90FF-A141-BF32-77AA25827BD8}"/>
              </a:ext>
            </a:extLst>
          </p:cNvPr>
          <p:cNvSpPr txBox="1"/>
          <p:nvPr/>
        </p:nvSpPr>
        <p:spPr>
          <a:xfrm>
            <a:off x="0" y="0"/>
            <a:ext cx="9144000" cy="461665"/>
          </a:xfrm>
          <a:prstGeom prst="rect">
            <a:avLst/>
          </a:prstGeom>
          <a:solidFill>
            <a:schemeClr val="accent2"/>
          </a:solidFill>
          <a:ln>
            <a:solidFill>
              <a:schemeClr val="bg1"/>
            </a:solidFill>
          </a:ln>
        </p:spPr>
        <p:txBody>
          <a:bodyPr wrap="square" rtlCol="0">
            <a:spAutoFit/>
          </a:bodyPr>
          <a:lstStyle/>
          <a:p>
            <a:pPr algn="ctr"/>
            <a:r>
              <a:rPr lang="en-US" sz="2400" b="1" dirty="0">
                <a:solidFill>
                  <a:schemeClr val="bg1"/>
                </a:solidFill>
              </a:rPr>
              <a:t>INTRODUCTION TO SPORT PSYCHOLOGY</a:t>
            </a:r>
          </a:p>
        </p:txBody>
      </p:sp>
      <p:sp>
        <p:nvSpPr>
          <p:cNvPr id="9" name="TextBox 2">
            <a:extLst>
              <a:ext uri="{FF2B5EF4-FFF2-40B4-BE49-F238E27FC236}">
                <a16:creationId xmlns:a16="http://schemas.microsoft.com/office/drawing/2014/main" id="{BD1D97C4-0530-BF4B-A2BE-1749C8D19D40}"/>
              </a:ext>
            </a:extLst>
          </p:cNvPr>
          <p:cNvSpPr txBox="1">
            <a:spLocks noChangeArrowheads="1"/>
          </p:cNvSpPr>
          <p:nvPr/>
        </p:nvSpPr>
        <p:spPr bwMode="auto">
          <a:xfrm>
            <a:off x="107156" y="881555"/>
            <a:ext cx="8929687" cy="369332"/>
          </a:xfrm>
          <a:prstGeom prst="rect">
            <a:avLst/>
          </a:prstGeom>
          <a:solidFill>
            <a:srgbClr val="FF0000"/>
          </a:solidFill>
          <a:ln w="9525">
            <a:solidFill>
              <a:schemeClr val="bg1"/>
            </a:solidFill>
            <a:miter lim="800000"/>
            <a:headEnd/>
            <a:tailEnd/>
          </a:ln>
        </p:spPr>
        <p:txBody>
          <a:bodyPr>
            <a:spAutoFit/>
          </a:bodyPr>
          <a:lstStyle/>
          <a:p>
            <a:r>
              <a:rPr lang="en-AU" dirty="0">
                <a:solidFill>
                  <a:schemeClr val="bg1"/>
                </a:solidFill>
              </a:rPr>
              <a:t>How important are mental skills in sport?</a:t>
            </a:r>
            <a:endParaRPr lang="en-US" dirty="0">
              <a:solidFill>
                <a:schemeClr val="bg1"/>
              </a:solidFill>
              <a:latin typeface="Calibri" pitchFamily="34" charset="0"/>
            </a:endParaRPr>
          </a:p>
        </p:txBody>
      </p:sp>
      <p:sp>
        <p:nvSpPr>
          <p:cNvPr id="10" name="TextBox 2">
            <a:extLst>
              <a:ext uri="{FF2B5EF4-FFF2-40B4-BE49-F238E27FC236}">
                <a16:creationId xmlns:a16="http://schemas.microsoft.com/office/drawing/2014/main" id="{4AE52D53-2F36-0548-B8F4-041D866EA1AE}"/>
              </a:ext>
            </a:extLst>
          </p:cNvPr>
          <p:cNvSpPr txBox="1">
            <a:spLocks noChangeArrowheads="1"/>
          </p:cNvSpPr>
          <p:nvPr/>
        </p:nvSpPr>
        <p:spPr bwMode="auto">
          <a:xfrm>
            <a:off x="107155" y="1366302"/>
            <a:ext cx="8929687" cy="2862322"/>
          </a:xfrm>
          <a:prstGeom prst="rect">
            <a:avLst/>
          </a:prstGeom>
          <a:solidFill>
            <a:schemeClr val="bg1"/>
          </a:solidFill>
          <a:ln w="9525">
            <a:solidFill>
              <a:schemeClr val="accent2"/>
            </a:solidFill>
            <a:miter lim="800000"/>
            <a:headEnd/>
            <a:tailEnd/>
          </a:ln>
        </p:spPr>
        <p:txBody>
          <a:bodyPr>
            <a:spAutoFit/>
          </a:bodyPr>
          <a:lstStyle/>
          <a:p>
            <a:r>
              <a:rPr lang="en-AU" dirty="0"/>
              <a:t>Why is it that some days you can produce almost perfect sporting performances and other days you perform poorly?</a:t>
            </a:r>
          </a:p>
          <a:p>
            <a:endParaRPr lang="en-AU" dirty="0"/>
          </a:p>
          <a:p>
            <a:r>
              <a:rPr lang="en-AU" dirty="0"/>
              <a:t>Your physical state hasn’t changed, so the difference must be something else...</a:t>
            </a:r>
          </a:p>
          <a:p>
            <a:r>
              <a:rPr lang="en-AU" dirty="0"/>
              <a:t>…..the difference must be the result of variations in your mental skills</a:t>
            </a:r>
          </a:p>
          <a:p>
            <a:endParaRPr lang="en-AU" dirty="0"/>
          </a:p>
          <a:p>
            <a:r>
              <a:rPr lang="en-AU" dirty="0"/>
              <a:t>It has been said that mental and psychological factors account for at least 50% of the process of performing well</a:t>
            </a:r>
          </a:p>
          <a:p>
            <a:endParaRPr lang="en-AU" dirty="0"/>
          </a:p>
          <a:p>
            <a:r>
              <a:rPr lang="en-US" dirty="0">
                <a:hlinkClick r:id="rId2"/>
              </a:rPr>
              <a:t>Jordan Spieth's Epic Meltdown at the Masters - YouTube</a:t>
            </a:r>
            <a:endParaRPr lang="en-AU" dirty="0"/>
          </a:p>
        </p:txBody>
      </p:sp>
      <p:sp>
        <p:nvSpPr>
          <p:cNvPr id="11" name="Rectangle 10">
            <a:extLst>
              <a:ext uri="{FF2B5EF4-FFF2-40B4-BE49-F238E27FC236}">
                <a16:creationId xmlns:a16="http://schemas.microsoft.com/office/drawing/2014/main" id="{6CCF0A9E-3576-944C-87A6-C9C41175BFE1}"/>
              </a:ext>
            </a:extLst>
          </p:cNvPr>
          <p:cNvSpPr/>
          <p:nvPr/>
        </p:nvSpPr>
        <p:spPr>
          <a:xfrm>
            <a:off x="2285999" y="6454961"/>
            <a:ext cx="4572000" cy="184666"/>
          </a:xfrm>
          <a:prstGeom prst="rect">
            <a:avLst/>
          </a:prstGeom>
        </p:spPr>
        <p:txBody>
          <a:bodyPr>
            <a:spAutoFit/>
          </a:bodyPr>
          <a:lstStyle/>
          <a:p>
            <a:pPr algn="r"/>
            <a:r>
              <a:rPr lang="en-US" sz="600"/>
              <a:t>https://</a:t>
            </a:r>
            <a:r>
              <a:rPr lang="en-US" sz="600" err="1"/>
              <a:t>www.flickr.com</a:t>
            </a:r>
            <a:r>
              <a:rPr lang="en-US" sz="600"/>
              <a:t>/photos/</a:t>
            </a:r>
            <a:r>
              <a:rPr lang="en-US" sz="600" err="1"/>
              <a:t>keithallison</a:t>
            </a:r>
            <a:r>
              <a:rPr lang="en-US" sz="600"/>
              <a:t>/24689492152</a:t>
            </a:r>
          </a:p>
        </p:txBody>
      </p:sp>
      <p:pic>
        <p:nvPicPr>
          <p:cNvPr id="12" name="Picture 2">
            <a:hlinkClick r:id="" action="ppaction://hlinkshowjump?jump=firstslide"/>
            <a:extLst>
              <a:ext uri="{FF2B5EF4-FFF2-40B4-BE49-F238E27FC236}">
                <a16:creationId xmlns:a16="http://schemas.microsoft.com/office/drawing/2014/main" id="{0A70BB16-4AE2-0A4E-8122-7CADBF606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hlinkClick r:id="rId4" action="ppaction://hlinksldjump"/>
            <a:extLst>
              <a:ext uri="{FF2B5EF4-FFF2-40B4-BE49-F238E27FC236}">
                <a16:creationId xmlns:a16="http://schemas.microsoft.com/office/drawing/2014/main" id="{2C46842C-D085-F246-B834-DD9CBA189441}"/>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pic>
        <p:nvPicPr>
          <p:cNvPr id="1026" name="Picture 2" descr="How Jordan Spieth is fixing the 'bad tendency' in his putting">
            <a:extLst>
              <a:ext uri="{FF2B5EF4-FFF2-40B4-BE49-F238E27FC236}">
                <a16:creationId xmlns:a16="http://schemas.microsoft.com/office/drawing/2014/main" id="{F122DA9D-11F5-4862-B235-8387EA7FD6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5926" y="4290655"/>
            <a:ext cx="4472073" cy="2504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75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ECDBB80-05BB-8F42-B502-09131A4F75C9}"/>
              </a:ext>
            </a:extLst>
          </p:cNvPr>
          <p:cNvSpPr>
            <a:spLocks noGrp="1"/>
          </p:cNvSpPr>
          <p:nvPr>
            <p:ph type="ftr" sz="quarter" idx="11"/>
          </p:nvPr>
        </p:nvSpPr>
        <p:spPr/>
        <p:txBody>
          <a:bodyPr/>
          <a:lstStyle/>
          <a:p>
            <a:r>
              <a:rPr lang="en-US"/>
              <a:t>©PE STUDIES RESOURCES</a:t>
            </a:r>
          </a:p>
        </p:txBody>
      </p:sp>
      <p:sp>
        <p:nvSpPr>
          <p:cNvPr id="5" name="Slide Number Placeholder 4">
            <a:extLst>
              <a:ext uri="{FF2B5EF4-FFF2-40B4-BE49-F238E27FC236}">
                <a16:creationId xmlns:a16="http://schemas.microsoft.com/office/drawing/2014/main" id="{6A09ECB3-5987-3D48-A497-FD11FE29F006}"/>
              </a:ext>
            </a:extLst>
          </p:cNvPr>
          <p:cNvSpPr>
            <a:spLocks noGrp="1"/>
          </p:cNvSpPr>
          <p:nvPr>
            <p:ph type="sldNum" sz="quarter" idx="12"/>
          </p:nvPr>
        </p:nvSpPr>
        <p:spPr/>
        <p:txBody>
          <a:bodyPr/>
          <a:lstStyle/>
          <a:p>
            <a:fld id="{77EF1805-3056-A44D-8D1C-083340B68C15}" type="slidenum">
              <a:rPr lang="en-US" smtClean="0"/>
              <a:t>7</a:t>
            </a:fld>
            <a:endParaRPr lang="en-US"/>
          </a:p>
        </p:txBody>
      </p:sp>
      <p:sp>
        <p:nvSpPr>
          <p:cNvPr id="8" name="TextBox 7">
            <a:extLst>
              <a:ext uri="{FF2B5EF4-FFF2-40B4-BE49-F238E27FC236}">
                <a16:creationId xmlns:a16="http://schemas.microsoft.com/office/drawing/2014/main" id="{42B73C7E-19AC-F846-BF37-FB11939C70E1}"/>
              </a:ext>
            </a:extLst>
          </p:cNvPr>
          <p:cNvSpPr txBox="1"/>
          <p:nvPr/>
        </p:nvSpPr>
        <p:spPr>
          <a:xfrm>
            <a:off x="382029" y="1104629"/>
            <a:ext cx="4263081" cy="4862870"/>
          </a:xfrm>
          <a:prstGeom prst="rect">
            <a:avLst/>
          </a:prstGeom>
          <a:solidFill>
            <a:schemeClr val="bg1"/>
          </a:solidFill>
          <a:ln>
            <a:solidFill>
              <a:schemeClr val="accent2"/>
            </a:solidFill>
          </a:ln>
        </p:spPr>
        <p:txBody>
          <a:bodyPr wrap="square" rtlCol="0">
            <a:spAutoFit/>
          </a:bodyPr>
          <a:lstStyle/>
          <a:p>
            <a:r>
              <a:rPr lang="en-US" sz="2000" b="1" u="sng">
                <a:solidFill>
                  <a:srgbClr val="FF0000"/>
                </a:solidFill>
              </a:rPr>
              <a:t>Psychological Skills Training</a:t>
            </a:r>
            <a:r>
              <a:rPr lang="en-US" sz="2000" b="1">
                <a:solidFill>
                  <a:srgbClr val="FF0000"/>
                </a:solidFill>
              </a:rPr>
              <a:t> (PST) (also known as mental skills training)</a:t>
            </a:r>
          </a:p>
          <a:p>
            <a:endParaRPr lang="en-US" sz="1000"/>
          </a:p>
          <a:p>
            <a:pPr marL="285750" indent="-285750">
              <a:buFont typeface="Arial" panose="020B0604020202020204" pitchFamily="34" charset="0"/>
              <a:buChar char="•"/>
            </a:pPr>
            <a:r>
              <a:rPr lang="en-US"/>
              <a:t>Is the regular practice of mental skills with the goal being able to improve physical skills.</a:t>
            </a:r>
          </a:p>
          <a:p>
            <a:pPr marL="285750" indent="-285750">
              <a:buFont typeface="Arial" panose="020B0604020202020204" pitchFamily="34" charset="0"/>
              <a:buChar char="•"/>
            </a:pPr>
            <a:r>
              <a:rPr lang="en-US"/>
              <a:t>Strong mental skills are crucial in developing “mental toughness” in the performer.</a:t>
            </a:r>
          </a:p>
          <a:p>
            <a:pPr marL="285750" indent="-285750">
              <a:buFont typeface="Arial" panose="020B0604020202020204" pitchFamily="34" charset="0"/>
              <a:buChar char="•"/>
            </a:pPr>
            <a:r>
              <a:rPr lang="en-US"/>
              <a:t>Mental toughness is crucial to sporting success. A mentally tough athlete;</a:t>
            </a:r>
          </a:p>
          <a:p>
            <a:pPr marL="550863" indent="-285750">
              <a:buFont typeface="Cambria Math" panose="02040503050406030204" pitchFamily="18" charset="0"/>
              <a:buChar char="⎯"/>
            </a:pPr>
            <a:r>
              <a:rPr lang="en-US"/>
              <a:t>Has the ability to focus and concentrate</a:t>
            </a:r>
          </a:p>
          <a:p>
            <a:pPr marL="550863" indent="-285750">
              <a:buFont typeface="Cambria Math" panose="02040503050406030204" pitchFamily="18" charset="0"/>
              <a:buChar char="⎯"/>
            </a:pPr>
            <a:r>
              <a:rPr lang="en-US"/>
              <a:t>Is able to rebound from failure (resilience)</a:t>
            </a:r>
          </a:p>
          <a:p>
            <a:pPr marL="550863" indent="-285750">
              <a:buFont typeface="Cambria Math" panose="02040503050406030204" pitchFamily="18" charset="0"/>
              <a:buChar char="⎯"/>
            </a:pPr>
            <a:r>
              <a:rPr lang="en-US"/>
              <a:t>Is able to deal with pressure</a:t>
            </a:r>
          </a:p>
          <a:p>
            <a:pPr marL="550863" indent="-285750">
              <a:buFont typeface="Cambria Math" panose="02040503050406030204" pitchFamily="18" charset="0"/>
              <a:buChar char="⎯"/>
            </a:pPr>
            <a:r>
              <a:rPr lang="en-US"/>
              <a:t>Persists against adversity</a:t>
            </a:r>
          </a:p>
        </p:txBody>
      </p:sp>
      <p:sp>
        <p:nvSpPr>
          <p:cNvPr id="9" name="TextBox 8">
            <a:extLst>
              <a:ext uri="{FF2B5EF4-FFF2-40B4-BE49-F238E27FC236}">
                <a16:creationId xmlns:a16="http://schemas.microsoft.com/office/drawing/2014/main" id="{DE19A734-120E-9B49-A60D-3F215D5C5742}"/>
              </a:ext>
            </a:extLst>
          </p:cNvPr>
          <p:cNvSpPr txBox="1"/>
          <p:nvPr/>
        </p:nvSpPr>
        <p:spPr>
          <a:xfrm>
            <a:off x="0" y="0"/>
            <a:ext cx="9144000" cy="461665"/>
          </a:xfrm>
          <a:prstGeom prst="rect">
            <a:avLst/>
          </a:prstGeom>
          <a:solidFill>
            <a:schemeClr val="accent2"/>
          </a:solidFill>
          <a:ln>
            <a:solidFill>
              <a:schemeClr val="bg1"/>
            </a:solidFill>
          </a:ln>
        </p:spPr>
        <p:txBody>
          <a:bodyPr wrap="square" rtlCol="0">
            <a:spAutoFit/>
          </a:bodyPr>
          <a:lstStyle/>
          <a:p>
            <a:pPr algn="ctr"/>
            <a:r>
              <a:rPr lang="en-US" sz="2400" b="1">
                <a:solidFill>
                  <a:schemeClr val="bg1"/>
                </a:solidFill>
              </a:rPr>
              <a:t>INTRODUCTION TO SPORT PSYCHOLOGY</a:t>
            </a:r>
          </a:p>
        </p:txBody>
      </p:sp>
      <p:pic>
        <p:nvPicPr>
          <p:cNvPr id="6146" name="Picture 2" descr="File:LeBron James with Cleveland 2018.jpeg">
            <a:extLst>
              <a:ext uri="{FF2B5EF4-FFF2-40B4-BE49-F238E27FC236}">
                <a16:creationId xmlns:a16="http://schemas.microsoft.com/office/drawing/2014/main" id="{218BABFE-4DA1-784E-8755-4FD1B5034A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5612" y="709492"/>
            <a:ext cx="3699469" cy="554920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A437FED-37DA-2F4B-B989-FC79C362A351}"/>
              </a:ext>
            </a:extLst>
          </p:cNvPr>
          <p:cNvSpPr/>
          <p:nvPr/>
        </p:nvSpPr>
        <p:spPr>
          <a:xfrm>
            <a:off x="5812041" y="6221978"/>
            <a:ext cx="3086100" cy="184666"/>
          </a:xfrm>
          <a:prstGeom prst="rect">
            <a:avLst/>
          </a:prstGeom>
        </p:spPr>
        <p:txBody>
          <a:bodyPr wrap="square">
            <a:spAutoFit/>
          </a:bodyPr>
          <a:lstStyle/>
          <a:p>
            <a:pPr algn="r"/>
            <a:r>
              <a:rPr lang="en-US" sz="600"/>
              <a:t>https://</a:t>
            </a:r>
            <a:r>
              <a:rPr lang="en-US" sz="600" err="1"/>
              <a:t>commons.wikimedia.org</a:t>
            </a:r>
            <a:r>
              <a:rPr lang="en-US" sz="600"/>
              <a:t>/wiki/File:LeBron_James_with_Cleveland_2018.jpeg</a:t>
            </a:r>
          </a:p>
        </p:txBody>
      </p:sp>
      <p:pic>
        <p:nvPicPr>
          <p:cNvPr id="11" name="Picture 2">
            <a:hlinkClick r:id="" action="ppaction://hlinkshowjump?jump=firstslide"/>
            <a:extLst>
              <a:ext uri="{FF2B5EF4-FFF2-40B4-BE49-F238E27FC236}">
                <a16:creationId xmlns:a16="http://schemas.microsoft.com/office/drawing/2014/main" id="{0E64D3E1-3E40-C842-A8F2-6F7D98D5F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hlinkClick r:id="rId4" action="ppaction://hlinksldjump"/>
            <a:extLst>
              <a:ext uri="{FF2B5EF4-FFF2-40B4-BE49-F238E27FC236}">
                <a16:creationId xmlns:a16="http://schemas.microsoft.com/office/drawing/2014/main" id="{B868D0E4-FB0F-234E-AFB1-FE89F1AE7244}"/>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Tree>
    <p:extLst>
      <p:ext uri="{BB962C8B-B14F-4D97-AF65-F5344CB8AC3E}">
        <p14:creationId xmlns:p14="http://schemas.microsoft.com/office/powerpoint/2010/main" val="3828196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sp>
        <p:nvSpPr>
          <p:cNvPr id="4" name="TextBox 3"/>
          <p:cNvSpPr txBox="1"/>
          <p:nvPr/>
        </p:nvSpPr>
        <p:spPr>
          <a:xfrm>
            <a:off x="347533" y="1424725"/>
            <a:ext cx="8578753" cy="4832092"/>
          </a:xfrm>
          <a:prstGeom prst="rect">
            <a:avLst/>
          </a:prstGeom>
          <a:solidFill>
            <a:schemeClr val="bg1"/>
          </a:solidFill>
          <a:ln>
            <a:solidFill>
              <a:schemeClr val="accent2"/>
            </a:solidFill>
          </a:ln>
        </p:spPr>
        <p:txBody>
          <a:bodyPr wrap="square" rtlCol="0">
            <a:spAutoFit/>
          </a:bodyPr>
          <a:lstStyle/>
          <a:p>
            <a:r>
              <a:rPr lang="en-US" dirty="0"/>
              <a:t>Developing  psychological skills is a 3 step process;</a:t>
            </a:r>
          </a:p>
          <a:p>
            <a:endParaRPr lang="en-US" sz="1000" dirty="0"/>
          </a:p>
          <a:p>
            <a:r>
              <a:rPr lang="en-US" b="1" dirty="0">
                <a:solidFill>
                  <a:srgbClr val="7030A0"/>
                </a:solidFill>
              </a:rPr>
              <a:t>1.  </a:t>
            </a:r>
            <a:r>
              <a:rPr lang="en-US" b="1" u="sng" dirty="0">
                <a:solidFill>
                  <a:srgbClr val="7030A0"/>
                </a:solidFill>
              </a:rPr>
              <a:t>Education Phase</a:t>
            </a:r>
            <a:endParaRPr lang="en-US" dirty="0">
              <a:solidFill>
                <a:srgbClr val="7030A0"/>
              </a:solidFill>
            </a:endParaRPr>
          </a:p>
          <a:p>
            <a:pPr marL="285750" indent="-285750">
              <a:buFont typeface="Arial" panose="020B0604020202020204" pitchFamily="34" charset="0"/>
              <a:buChar char="•"/>
            </a:pPr>
            <a:r>
              <a:rPr lang="en-US" dirty="0"/>
              <a:t>Players are made aware of what psychological skills are and how they could benefit and improve their performances by using them.</a:t>
            </a:r>
          </a:p>
          <a:p>
            <a:endParaRPr lang="en-US" sz="1000" dirty="0"/>
          </a:p>
          <a:p>
            <a:r>
              <a:rPr lang="en-US" b="1" dirty="0">
                <a:solidFill>
                  <a:srgbClr val="7030A0"/>
                </a:solidFill>
              </a:rPr>
              <a:t>2.  </a:t>
            </a:r>
            <a:r>
              <a:rPr lang="en-US" b="1" u="sng" dirty="0">
                <a:solidFill>
                  <a:srgbClr val="7030A0"/>
                </a:solidFill>
              </a:rPr>
              <a:t>Acquisition Phase</a:t>
            </a:r>
          </a:p>
          <a:p>
            <a:pPr marL="285750" indent="-285750">
              <a:buFont typeface="Arial" panose="020B0604020202020204" pitchFamily="34" charset="0"/>
              <a:buChar char="•"/>
            </a:pPr>
            <a:r>
              <a:rPr lang="en-US" dirty="0"/>
              <a:t>Players determine what </a:t>
            </a:r>
            <a:r>
              <a:rPr lang="en-US" u="sng" dirty="0"/>
              <a:t>specific</a:t>
            </a:r>
            <a:r>
              <a:rPr lang="en-US" dirty="0"/>
              <a:t> psychological skills would benefit them and when, why and how they would use them.</a:t>
            </a:r>
          </a:p>
          <a:p>
            <a:pPr marL="285750" indent="-285750">
              <a:buFont typeface="Arial" panose="020B0604020202020204" pitchFamily="34" charset="0"/>
              <a:buChar char="•"/>
            </a:pPr>
            <a:r>
              <a:rPr lang="en-US" dirty="0"/>
              <a:t>Different players have different needs;</a:t>
            </a:r>
          </a:p>
          <a:p>
            <a:pPr marL="742950" lvl="1" indent="-285750">
              <a:buFont typeface="Cambria Math" panose="02040503050406030204" pitchFamily="18" charset="0"/>
              <a:buChar char="⎯"/>
            </a:pPr>
            <a:r>
              <a:rPr lang="en-US" dirty="0"/>
              <a:t>Fred gets so nervous before a game that his performance suffers</a:t>
            </a:r>
          </a:p>
          <a:p>
            <a:pPr marL="742950" lvl="1" indent="-285750">
              <a:buFont typeface="Cambria Math" panose="02040503050406030204" pitchFamily="18" charset="0"/>
              <a:buChar char="⎯"/>
            </a:pPr>
            <a:r>
              <a:rPr lang="en-US" dirty="0"/>
              <a:t>Emma who makes many unforced errors during a game </a:t>
            </a:r>
          </a:p>
          <a:p>
            <a:pPr marL="285750" indent="-285750">
              <a:buFont typeface="Arial" panose="020B0604020202020204" pitchFamily="34" charset="0"/>
              <a:buChar char="•"/>
            </a:pPr>
            <a:r>
              <a:rPr lang="en-US" dirty="0"/>
              <a:t>Emma and Fred would use different methods to improve their performances.</a:t>
            </a:r>
          </a:p>
          <a:p>
            <a:endParaRPr lang="en-US" sz="1000" dirty="0"/>
          </a:p>
          <a:p>
            <a:r>
              <a:rPr lang="en-US" b="1" dirty="0">
                <a:solidFill>
                  <a:srgbClr val="7030A0"/>
                </a:solidFill>
              </a:rPr>
              <a:t>3.   </a:t>
            </a:r>
            <a:r>
              <a:rPr lang="en-US" b="1" u="sng" dirty="0">
                <a:solidFill>
                  <a:srgbClr val="7030A0"/>
                </a:solidFill>
              </a:rPr>
              <a:t>Practice Phase</a:t>
            </a:r>
          </a:p>
          <a:p>
            <a:pPr marL="285750" indent="-285750">
              <a:buFont typeface="Arial" panose="020B0604020202020204" pitchFamily="34" charset="0"/>
              <a:buChar char="•"/>
            </a:pPr>
            <a:r>
              <a:rPr lang="en-US" dirty="0">
                <a:cs typeface="Arial" pitchFamily="34" charset="0"/>
              </a:rPr>
              <a:t>The necessary mental skills are regularly practiced until the player can use them without conscious thought in a game. Application of mental skills becomes an automated response when needed.</a:t>
            </a:r>
            <a:endParaRPr lang="en-US" dirty="0"/>
          </a:p>
        </p:txBody>
      </p:sp>
      <p:sp>
        <p:nvSpPr>
          <p:cNvPr id="7" name="TextBox 6">
            <a:extLst>
              <a:ext uri="{FF2B5EF4-FFF2-40B4-BE49-F238E27FC236}">
                <a16:creationId xmlns:a16="http://schemas.microsoft.com/office/drawing/2014/main" id="{8FDCD638-F2BD-5A40-8BCE-AF3B9B4CC669}"/>
              </a:ext>
            </a:extLst>
          </p:cNvPr>
          <p:cNvSpPr txBox="1"/>
          <p:nvPr/>
        </p:nvSpPr>
        <p:spPr>
          <a:xfrm>
            <a:off x="0" y="0"/>
            <a:ext cx="9144000" cy="461665"/>
          </a:xfrm>
          <a:prstGeom prst="rect">
            <a:avLst/>
          </a:prstGeom>
          <a:solidFill>
            <a:schemeClr val="accent2"/>
          </a:solidFill>
          <a:ln>
            <a:solidFill>
              <a:schemeClr val="bg1"/>
            </a:solidFill>
          </a:ln>
        </p:spPr>
        <p:txBody>
          <a:bodyPr wrap="square" rtlCol="0">
            <a:spAutoFit/>
          </a:bodyPr>
          <a:lstStyle/>
          <a:p>
            <a:pPr algn="ctr"/>
            <a:r>
              <a:rPr lang="en-US" sz="2400" b="1">
                <a:solidFill>
                  <a:schemeClr val="bg1"/>
                </a:solidFill>
              </a:rPr>
              <a:t>INTRODUCTION TO SPORT PSYCHOLOGY</a:t>
            </a:r>
          </a:p>
        </p:txBody>
      </p:sp>
      <p:sp>
        <p:nvSpPr>
          <p:cNvPr id="8" name="Footer Placeholder 3">
            <a:extLst>
              <a:ext uri="{FF2B5EF4-FFF2-40B4-BE49-F238E27FC236}">
                <a16:creationId xmlns:a16="http://schemas.microsoft.com/office/drawing/2014/main" id="{6C7ABFF5-C794-9D42-A1A5-11BF21F4FB3D}"/>
              </a:ext>
            </a:extLst>
          </p:cNvPr>
          <p:cNvSpPr>
            <a:spLocks noGrp="1"/>
          </p:cNvSpPr>
          <p:nvPr>
            <p:ph type="ftr" sz="quarter" idx="11"/>
          </p:nvPr>
        </p:nvSpPr>
        <p:spPr>
          <a:xfrm>
            <a:off x="3028950" y="6356351"/>
            <a:ext cx="3086100" cy="365125"/>
          </a:xfrm>
        </p:spPr>
        <p:txBody>
          <a:bodyPr/>
          <a:lstStyle/>
          <a:p>
            <a:r>
              <a:rPr lang="en-US"/>
              <a:t>©PE STUDIES RESOURCES</a:t>
            </a:r>
          </a:p>
        </p:txBody>
      </p:sp>
      <p:pic>
        <p:nvPicPr>
          <p:cNvPr id="9" name="Picture 2">
            <a:hlinkClick r:id="" action="ppaction://hlinkshowjump?jump=firstslide"/>
            <a:extLst>
              <a:ext uri="{FF2B5EF4-FFF2-40B4-BE49-F238E27FC236}">
                <a16:creationId xmlns:a16="http://schemas.microsoft.com/office/drawing/2014/main" id="{62A71394-B634-E14C-8258-C77D3E1C1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hlinkClick r:id="rId3" action="ppaction://hlinksldjump"/>
            <a:extLst>
              <a:ext uri="{FF2B5EF4-FFF2-40B4-BE49-F238E27FC236}">
                <a16:creationId xmlns:a16="http://schemas.microsoft.com/office/drawing/2014/main" id="{26B972D7-E3C0-194A-B4AB-6B7D85E2B680}"/>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
        <p:nvSpPr>
          <p:cNvPr id="2" name="Rectangle 1">
            <a:extLst>
              <a:ext uri="{FF2B5EF4-FFF2-40B4-BE49-F238E27FC236}">
                <a16:creationId xmlns:a16="http://schemas.microsoft.com/office/drawing/2014/main" id="{75571409-8723-924E-A140-977C145123BA}"/>
              </a:ext>
            </a:extLst>
          </p:cNvPr>
          <p:cNvSpPr/>
          <p:nvPr/>
        </p:nvSpPr>
        <p:spPr>
          <a:xfrm rot="21120943">
            <a:off x="166592" y="793401"/>
            <a:ext cx="2850524" cy="369332"/>
          </a:xfrm>
          <a:prstGeom prst="rect">
            <a:avLst/>
          </a:prstGeom>
          <a:solidFill>
            <a:srgbClr val="FF0000"/>
          </a:solidFill>
          <a:ln>
            <a:solidFill>
              <a:schemeClr val="tx1"/>
            </a:solidFill>
          </a:ln>
        </p:spPr>
        <p:txBody>
          <a:bodyPr wrap="none">
            <a:spAutoFit/>
          </a:bodyPr>
          <a:lstStyle/>
          <a:p>
            <a:r>
              <a:rPr lang="en-US" b="1" dirty="0">
                <a:solidFill>
                  <a:schemeClr val="bg1"/>
                </a:solidFill>
              </a:rPr>
              <a:t>Psychological Skills Training </a:t>
            </a:r>
          </a:p>
        </p:txBody>
      </p:sp>
    </p:spTree>
    <p:extLst>
      <p:ext uri="{BB962C8B-B14F-4D97-AF65-F5344CB8AC3E}">
        <p14:creationId xmlns:p14="http://schemas.microsoft.com/office/powerpoint/2010/main" val="977961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766C840-6ED2-E146-BC60-5B87802846CD}"/>
              </a:ext>
            </a:extLst>
          </p:cNvPr>
          <p:cNvSpPr>
            <a:spLocks noGrp="1"/>
          </p:cNvSpPr>
          <p:nvPr>
            <p:ph type="ftr" sz="quarter" idx="11"/>
          </p:nvPr>
        </p:nvSpPr>
        <p:spPr/>
        <p:txBody>
          <a:bodyPr/>
          <a:lstStyle/>
          <a:p>
            <a:r>
              <a:rPr lang="en-US"/>
              <a:t>©PE STUDIES RESOURCES</a:t>
            </a:r>
          </a:p>
        </p:txBody>
      </p:sp>
      <p:sp>
        <p:nvSpPr>
          <p:cNvPr id="5" name="Slide Number Placeholder 4">
            <a:extLst>
              <a:ext uri="{FF2B5EF4-FFF2-40B4-BE49-F238E27FC236}">
                <a16:creationId xmlns:a16="http://schemas.microsoft.com/office/drawing/2014/main" id="{CB788ADA-F493-114B-B210-0E917DA86628}"/>
              </a:ext>
            </a:extLst>
          </p:cNvPr>
          <p:cNvSpPr>
            <a:spLocks noGrp="1"/>
          </p:cNvSpPr>
          <p:nvPr>
            <p:ph type="sldNum" sz="quarter" idx="12"/>
          </p:nvPr>
        </p:nvSpPr>
        <p:spPr/>
        <p:txBody>
          <a:bodyPr/>
          <a:lstStyle/>
          <a:p>
            <a:fld id="{77EF1805-3056-A44D-8D1C-083340B68C15}" type="slidenum">
              <a:rPr lang="en-US" smtClean="0"/>
              <a:t>9</a:t>
            </a:fld>
            <a:endParaRPr lang="en-US"/>
          </a:p>
        </p:txBody>
      </p:sp>
      <p:sp>
        <p:nvSpPr>
          <p:cNvPr id="6" name="TextBox 5">
            <a:extLst>
              <a:ext uri="{FF2B5EF4-FFF2-40B4-BE49-F238E27FC236}">
                <a16:creationId xmlns:a16="http://schemas.microsoft.com/office/drawing/2014/main" id="{7D320675-6867-FA44-980A-ECEC11B5F1C3}"/>
              </a:ext>
            </a:extLst>
          </p:cNvPr>
          <p:cNvSpPr txBox="1"/>
          <p:nvPr/>
        </p:nvSpPr>
        <p:spPr>
          <a:xfrm>
            <a:off x="0" y="0"/>
            <a:ext cx="9144000" cy="461665"/>
          </a:xfrm>
          <a:prstGeom prst="rect">
            <a:avLst/>
          </a:prstGeom>
          <a:solidFill>
            <a:schemeClr val="accent2"/>
          </a:solidFill>
          <a:ln>
            <a:solidFill>
              <a:schemeClr val="bg1"/>
            </a:solidFill>
          </a:ln>
        </p:spPr>
        <p:txBody>
          <a:bodyPr wrap="square" rtlCol="0">
            <a:spAutoFit/>
          </a:bodyPr>
          <a:lstStyle/>
          <a:p>
            <a:pPr algn="ctr"/>
            <a:r>
              <a:rPr lang="en-US" sz="2400" b="1">
                <a:solidFill>
                  <a:schemeClr val="bg1"/>
                </a:solidFill>
              </a:rPr>
              <a:t>INTRODUCTION TO SPORT PSYCHOLOGY</a:t>
            </a:r>
          </a:p>
        </p:txBody>
      </p:sp>
      <p:sp>
        <p:nvSpPr>
          <p:cNvPr id="9" name="TextBox 2">
            <a:extLst>
              <a:ext uri="{FF2B5EF4-FFF2-40B4-BE49-F238E27FC236}">
                <a16:creationId xmlns:a16="http://schemas.microsoft.com/office/drawing/2014/main" id="{10710B08-5EF7-E443-995D-B9CD93CB5F22}"/>
              </a:ext>
            </a:extLst>
          </p:cNvPr>
          <p:cNvSpPr txBox="1">
            <a:spLocks noChangeArrowheads="1"/>
          </p:cNvSpPr>
          <p:nvPr/>
        </p:nvSpPr>
        <p:spPr bwMode="auto">
          <a:xfrm>
            <a:off x="139013" y="2181512"/>
            <a:ext cx="3663478" cy="2585323"/>
          </a:xfrm>
          <a:prstGeom prst="rect">
            <a:avLst/>
          </a:prstGeom>
          <a:solidFill>
            <a:schemeClr val="bg1"/>
          </a:solidFill>
          <a:ln w="9525">
            <a:solidFill>
              <a:schemeClr val="accent2"/>
            </a:solidFill>
            <a:miter lim="800000"/>
            <a:headEnd/>
            <a:tailEnd/>
          </a:ln>
        </p:spPr>
        <p:txBody>
          <a:bodyPr wrap="square">
            <a:spAutoFit/>
          </a:bodyPr>
          <a:lstStyle/>
          <a:p>
            <a:r>
              <a:rPr lang="en-AU" dirty="0"/>
              <a:t>The mental skills required for improving performance and achieving the ideal performance state (‘the zone’) are as follows</a:t>
            </a:r>
            <a:r>
              <a:rPr lang="en-US" dirty="0">
                <a:latin typeface="Calibri" pitchFamily="34" charset="0"/>
              </a:rPr>
              <a:t>:</a:t>
            </a:r>
          </a:p>
          <a:p>
            <a:pPr marL="742950" lvl="1" indent="-285750">
              <a:buFont typeface="Cambria Math" panose="02040503050406030204" pitchFamily="18" charset="0"/>
              <a:buChar char="⎯"/>
            </a:pPr>
            <a:r>
              <a:rPr lang="en-US" dirty="0">
                <a:latin typeface="Calibri" pitchFamily="34" charset="0"/>
              </a:rPr>
              <a:t>Motivation</a:t>
            </a:r>
          </a:p>
          <a:p>
            <a:pPr marL="742950" lvl="1" indent="-285750">
              <a:buFont typeface="Cambria Math" panose="02040503050406030204" pitchFamily="18" charset="0"/>
              <a:buChar char="⎯"/>
            </a:pPr>
            <a:r>
              <a:rPr lang="en-US" dirty="0">
                <a:latin typeface="Calibri" pitchFamily="34" charset="0"/>
              </a:rPr>
              <a:t>Self-Confidence</a:t>
            </a:r>
          </a:p>
          <a:p>
            <a:pPr marL="742950" lvl="1" indent="-285750">
              <a:buFont typeface="Cambria Math" panose="02040503050406030204" pitchFamily="18" charset="0"/>
              <a:buChar char="⎯"/>
            </a:pPr>
            <a:r>
              <a:rPr lang="en-US" dirty="0">
                <a:latin typeface="Calibri" pitchFamily="34" charset="0"/>
              </a:rPr>
              <a:t>Arousal</a:t>
            </a:r>
          </a:p>
          <a:p>
            <a:pPr marL="742950" lvl="1" indent="-285750">
              <a:buFont typeface="Cambria Math" panose="02040503050406030204" pitchFamily="18" charset="0"/>
              <a:buChar char="⎯"/>
            </a:pPr>
            <a:r>
              <a:rPr lang="en-US" dirty="0">
                <a:latin typeface="Calibri" pitchFamily="34" charset="0"/>
              </a:rPr>
              <a:t>Concentration</a:t>
            </a:r>
          </a:p>
          <a:p>
            <a:pPr marL="742950" lvl="1" indent="-285750">
              <a:buFont typeface="Cambria Math" panose="02040503050406030204" pitchFamily="18" charset="0"/>
              <a:buChar char="⎯"/>
            </a:pPr>
            <a:r>
              <a:rPr lang="en-US" dirty="0">
                <a:latin typeface="Calibri" pitchFamily="34" charset="0"/>
              </a:rPr>
              <a:t>Stress management</a:t>
            </a:r>
          </a:p>
        </p:txBody>
      </p:sp>
      <p:graphicFrame>
        <p:nvGraphicFramePr>
          <p:cNvPr id="12" name="Content Placeholder 7">
            <a:extLst>
              <a:ext uri="{FF2B5EF4-FFF2-40B4-BE49-F238E27FC236}">
                <a16:creationId xmlns:a16="http://schemas.microsoft.com/office/drawing/2014/main" id="{468BC3C1-4AB7-B847-88B8-D8FE0176078B}"/>
              </a:ext>
            </a:extLst>
          </p:cNvPr>
          <p:cNvGraphicFramePr>
            <a:graphicFrameLocks/>
          </p:cNvGraphicFramePr>
          <p:nvPr>
            <p:extLst>
              <p:ext uri="{D42A27DB-BD31-4B8C-83A1-F6EECF244321}">
                <p14:modId xmlns:p14="http://schemas.microsoft.com/office/powerpoint/2010/main" val="2760892875"/>
              </p:ext>
            </p:extLst>
          </p:nvPr>
        </p:nvGraphicFramePr>
        <p:xfrm>
          <a:off x="3915547" y="966651"/>
          <a:ext cx="5089440" cy="52920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2">
            <a:hlinkClick r:id="" action="ppaction://hlinkshowjump?jump=firstslide"/>
            <a:extLst>
              <a:ext uri="{FF2B5EF4-FFF2-40B4-BE49-F238E27FC236}">
                <a16:creationId xmlns:a16="http://schemas.microsoft.com/office/drawing/2014/main" id="{40D1595A-8663-3243-8896-840C8BE539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013" y="6258695"/>
            <a:ext cx="417041" cy="4170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hlinkClick r:id="rId8" action="ppaction://hlinksldjump"/>
            <a:extLst>
              <a:ext uri="{FF2B5EF4-FFF2-40B4-BE49-F238E27FC236}">
                <a16:creationId xmlns:a16="http://schemas.microsoft.com/office/drawing/2014/main" id="{05D30275-DF95-8844-B3F0-CB08E30912DA}"/>
              </a:ext>
            </a:extLst>
          </p:cNvPr>
          <p:cNvSpPr txBox="1"/>
          <p:nvPr/>
        </p:nvSpPr>
        <p:spPr>
          <a:xfrm>
            <a:off x="-37071" y="6610463"/>
            <a:ext cx="838200" cy="215444"/>
          </a:xfrm>
          <a:prstGeom prst="rect">
            <a:avLst/>
          </a:prstGeom>
          <a:noFill/>
        </p:spPr>
        <p:txBody>
          <a:bodyPr wrap="square" rtlCol="0">
            <a:spAutoFit/>
          </a:bodyPr>
          <a:lstStyle/>
          <a:p>
            <a:pPr algn="ctr"/>
            <a:r>
              <a:rPr lang="en-AU" sz="800"/>
              <a:t>Home</a:t>
            </a:r>
            <a:endParaRPr lang="en-US" sz="800"/>
          </a:p>
        </p:txBody>
      </p:sp>
    </p:spTree>
    <p:extLst>
      <p:ext uri="{BB962C8B-B14F-4D97-AF65-F5344CB8AC3E}">
        <p14:creationId xmlns:p14="http://schemas.microsoft.com/office/powerpoint/2010/main" val="389654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084F782B44B804491BD47134566B440" ma:contentTypeVersion="9" ma:contentTypeDescription="Create a new document." ma:contentTypeScope="" ma:versionID="cbb2b87b2825260174a3b5acc63b7c5b">
  <xsd:schema xmlns:xsd="http://www.w3.org/2001/XMLSchema" xmlns:xs="http://www.w3.org/2001/XMLSchema" xmlns:p="http://schemas.microsoft.com/office/2006/metadata/properties" xmlns:ns2="f22e39c8-d767-44e9-a8e1-1b226830e9b5" xmlns:ns3="8ac6b644-eb58-4e98-af7c-2261abef3e5f" targetNamespace="http://schemas.microsoft.com/office/2006/metadata/properties" ma:root="true" ma:fieldsID="63ac6f72d8e7f841a8f4b745acc619b8" ns2:_="" ns3:_="">
    <xsd:import namespace="f22e39c8-d767-44e9-a8e1-1b226830e9b5"/>
    <xsd:import namespace="8ac6b644-eb58-4e98-af7c-2261abef3e5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2e39c8-d767-44e9-a8e1-1b226830e9b5"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ac6b644-eb58-4e98-af7c-2261abef3e5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D4B904-F37C-436B-9450-1A434E3E19CC}">
  <ds:schemaRefs>
    <ds:schemaRef ds:uri="http://schemas.microsoft.com/office/2006/metadata/properties"/>
    <ds:schemaRef ds:uri="http://purl.org/dc/terms/"/>
    <ds:schemaRef ds:uri="http://purl.org/dc/elements/1.1/"/>
    <ds:schemaRef ds:uri="http://purl.org/dc/dcmitype/"/>
    <ds:schemaRef ds:uri="f22e39c8-d767-44e9-a8e1-1b226830e9b5"/>
    <ds:schemaRef ds:uri="http://schemas.openxmlformats.org/package/2006/metadata/core-properties"/>
    <ds:schemaRef ds:uri="8ac6b644-eb58-4e98-af7c-2261abef3e5f"/>
    <ds:schemaRef ds:uri="http://schemas.microsoft.com/office/infopath/2007/PartnerControls"/>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FC1117AE-DD24-4EA6-899B-3733FB551F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2e39c8-d767-44e9-a8e1-1b226830e9b5"/>
    <ds:schemaRef ds:uri="8ac6b644-eb58-4e98-af7c-2261abef3e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EE117DF-1ADD-44BE-AF43-DE47D9233C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1389</TotalTime>
  <Words>5110</Words>
  <Application>Microsoft Office PowerPoint</Application>
  <PresentationFormat>On-screen Show (4:3)</PresentationFormat>
  <Paragraphs>800</Paragraphs>
  <Slides>49</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Calibri Light</vt:lpstr>
      <vt:lpstr>Cambria Math</vt:lpstr>
      <vt:lpstr>Constantia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hankin</dc:creator>
  <cp:lastModifiedBy>DALEY Ross [Narrogin Senior High School]</cp:lastModifiedBy>
  <cp:revision>186</cp:revision>
  <dcterms:created xsi:type="dcterms:W3CDTF">2019-05-22T08:08:44Z</dcterms:created>
  <dcterms:modified xsi:type="dcterms:W3CDTF">2024-07-24T00:32:15Z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0x0101000084F782B44B804491BD47134566B440</vt:lpwstr>
  </property>
</Properties>
</file>